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69" r:id="rId2"/>
    <p:sldId id="401" r:id="rId3"/>
    <p:sldId id="405" r:id="rId4"/>
    <p:sldId id="406" r:id="rId5"/>
    <p:sldId id="361" r:id="rId6"/>
    <p:sldId id="383" r:id="rId7"/>
    <p:sldId id="384" r:id="rId8"/>
    <p:sldId id="333" r:id="rId9"/>
    <p:sldId id="380" r:id="rId10"/>
    <p:sldId id="295" r:id="rId11"/>
    <p:sldId id="377" r:id="rId12"/>
    <p:sldId id="402" r:id="rId13"/>
    <p:sldId id="403" r:id="rId14"/>
    <p:sldId id="404" r:id="rId15"/>
    <p:sldId id="378" r:id="rId16"/>
    <p:sldId id="390" r:id="rId17"/>
    <p:sldId id="391" r:id="rId18"/>
    <p:sldId id="373" r:id="rId19"/>
    <p:sldId id="400" r:id="rId20"/>
    <p:sldId id="386" r:id="rId21"/>
    <p:sldId id="388" r:id="rId22"/>
    <p:sldId id="298" r:id="rId23"/>
    <p:sldId id="408" r:id="rId24"/>
    <p:sldId id="394" r:id="rId25"/>
    <p:sldId id="396" r:id="rId26"/>
    <p:sldId id="357" r:id="rId27"/>
    <p:sldId id="283" r:id="rId28"/>
    <p:sldId id="353" r:id="rId29"/>
    <p:sldId id="398" r:id="rId30"/>
    <p:sldId id="409" r:id="rId31"/>
    <p:sldId id="309" r:id="rId32"/>
    <p:sldId id="315" r:id="rId33"/>
    <p:sldId id="341" r:id="rId34"/>
    <p:sldId id="379" r:id="rId35"/>
    <p:sldId id="319" r:id="rId36"/>
    <p:sldId id="271" r:id="rId37"/>
    <p:sldId id="27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7FF"/>
    <a:srgbClr val="FF2726"/>
    <a:srgbClr val="CFB879"/>
    <a:srgbClr val="D3B979"/>
    <a:srgbClr val="D2C121"/>
    <a:srgbClr val="D2B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7"/>
    <p:restoredTop sz="66416"/>
  </p:normalViewPr>
  <p:slideViewPr>
    <p:cSldViewPr snapToGrid="0" snapToObjects="1">
      <p:cViewPr varScale="1">
        <p:scale>
          <a:sx n="107" d="100"/>
          <a:sy n="107" d="100"/>
        </p:scale>
        <p:origin x="2064" y="16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87" d="100"/>
          <a:sy n="187" d="100"/>
        </p:scale>
        <p:origin x="484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9c53f9883da3965c/Documents/graph%20500%20results%20(December%202018).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9c53f9883da3965c/Documents/graph%20500%20results%20(December%202018).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9c53f9883da3965c/Documents/graph%20500%20results%20(December%202018).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9c53f9883da3965c/Documents/graph%20500%20results%20(December%202018).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453C-4453-9797-61D236291092}"/>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453C-4453-9797-61D236291092}"/>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453C-4453-9797-61D236291092}"/>
              </c:ext>
            </c:extLst>
          </c:dPt>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 500 results (December 2018).xlsx]Graph500'!$A$33:$A$38</c:f>
              <c:strCache>
                <c:ptCount val="6"/>
                <c:pt idx="0">
                  <c:v>Swap (SSD)</c:v>
                </c:pt>
                <c:pt idx="1">
                  <c:v>Swap (NVMe over Fabrics)</c:v>
                </c:pt>
                <c:pt idx="2">
                  <c:v>Swap (DRAM)</c:v>
                </c:pt>
                <c:pt idx="3">
                  <c:v>FluidMem (memcached)</c:v>
                </c:pt>
                <c:pt idx="4">
                  <c:v>FluidMem (RAMCloud)</c:v>
                </c:pt>
                <c:pt idx="5">
                  <c:v>FluidMem (DRAM)</c:v>
                </c:pt>
              </c:strCache>
            </c:strRef>
          </c:cat>
          <c:val>
            <c:numRef>
              <c:f>'[graph 500 results (December 2018).xlsx]Graph500'!$B$33:$B$38</c:f>
              <c:numCache>
                <c:formatCode>0.00</c:formatCode>
                <c:ptCount val="6"/>
                <c:pt idx="0">
                  <c:v>59.026129117318</c:v>
                </c:pt>
                <c:pt idx="1">
                  <c:v>58.961742658175801</c:v>
                </c:pt>
                <c:pt idx="2">
                  <c:v>59.392937539739805</c:v>
                </c:pt>
                <c:pt idx="3">
                  <c:v>57.431850228036502</c:v>
                </c:pt>
                <c:pt idx="4">
                  <c:v>57.4930093116227</c:v>
                </c:pt>
                <c:pt idx="5">
                  <c:v>57.877393139790399</c:v>
                </c:pt>
              </c:numCache>
            </c:numRef>
          </c:val>
          <c:extLst>
            <c:ext xmlns:c16="http://schemas.microsoft.com/office/drawing/2014/chart" uri="{C3380CC4-5D6E-409C-BE32-E72D297353CC}">
              <c16:uniqueId val="{00000006-453C-4453-9797-61D236291092}"/>
            </c:ext>
          </c:extLst>
        </c:ser>
        <c:dLbls>
          <c:dLblPos val="outEnd"/>
          <c:showLegendKey val="0"/>
          <c:showVal val="1"/>
          <c:showCatName val="0"/>
          <c:showSerName val="0"/>
          <c:showPercent val="0"/>
          <c:showBubbleSize val="0"/>
        </c:dLbls>
        <c:gapWidth val="182"/>
        <c:axId val="494714816"/>
        <c:axId val="494716456"/>
      </c:barChart>
      <c:catAx>
        <c:axId val="494714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94716456"/>
        <c:crosses val="autoZero"/>
        <c:auto val="1"/>
        <c:lblAlgn val="ctr"/>
        <c:lblOffset val="100"/>
        <c:noMultiLvlLbl val="0"/>
      </c:catAx>
      <c:valAx>
        <c:axId val="494716456"/>
        <c:scaling>
          <c:orientation val="minMax"/>
          <c:max val="6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Traversed Edges per Second (millions)</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94714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dLblPos val="outEnd"/>
          <c:showLegendKey val="0"/>
          <c:showVal val="1"/>
          <c:showCatName val="0"/>
          <c:showSerName val="0"/>
          <c:showPercent val="0"/>
          <c:showBubbleSize val="0"/>
        </c:dLbls>
        <c:gapWidth val="182"/>
        <c:axId val="494714816"/>
        <c:axId val="494716456"/>
      </c:barChart>
      <c:catAx>
        <c:axId val="494714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94716456"/>
        <c:crosses val="autoZero"/>
        <c:auto val="1"/>
        <c:lblAlgn val="ctr"/>
        <c:lblOffset val="100"/>
        <c:noMultiLvlLbl val="0"/>
      </c:catAx>
      <c:valAx>
        <c:axId val="494716456"/>
        <c:scaling>
          <c:orientation val="minMax"/>
          <c:max val="2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Traversed Edges per Second (millions)</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94714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dLblPos val="outEnd"/>
          <c:showLegendKey val="0"/>
          <c:showVal val="1"/>
          <c:showCatName val="0"/>
          <c:showSerName val="0"/>
          <c:showPercent val="0"/>
          <c:showBubbleSize val="0"/>
        </c:dLbls>
        <c:gapWidth val="182"/>
        <c:axId val="494714816"/>
        <c:axId val="494716456"/>
      </c:barChart>
      <c:catAx>
        <c:axId val="494714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94716456"/>
        <c:crosses val="autoZero"/>
        <c:auto val="1"/>
        <c:lblAlgn val="ctr"/>
        <c:lblOffset val="100"/>
        <c:noMultiLvlLbl val="0"/>
      </c:catAx>
      <c:valAx>
        <c:axId val="494716456"/>
        <c:scaling>
          <c:orientation val="minMax"/>
          <c:max val="6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Traversed Edges per Second (millions)</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94714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A861-4D75-8400-A38321749A49}"/>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861-4D75-8400-A38321749A49}"/>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A861-4D75-8400-A38321749A49}"/>
              </c:ext>
            </c:extLst>
          </c:dPt>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 500 results (December 2018).xlsx]Graph500'!$A$33:$A$38</c:f>
              <c:strCache>
                <c:ptCount val="6"/>
                <c:pt idx="0">
                  <c:v>Swap (SSD)</c:v>
                </c:pt>
                <c:pt idx="1">
                  <c:v>Swap (NVMe over Fabrics)</c:v>
                </c:pt>
                <c:pt idx="2">
                  <c:v>Swap (DRAM)</c:v>
                </c:pt>
                <c:pt idx="3">
                  <c:v>FluidMem (memcached)</c:v>
                </c:pt>
                <c:pt idx="4">
                  <c:v>FluidMem (RAMCloud)</c:v>
                </c:pt>
                <c:pt idx="5">
                  <c:v>FluidMem (DRAM)</c:v>
                </c:pt>
              </c:strCache>
            </c:strRef>
          </c:cat>
          <c:val>
            <c:numRef>
              <c:f>'[graph 500 results (December 2018).xlsx]Graph500'!$C$33:$C$38</c:f>
              <c:numCache>
                <c:formatCode>0.00</c:formatCode>
                <c:ptCount val="6"/>
                <c:pt idx="0">
                  <c:v>3.5066181732375901</c:v>
                </c:pt>
                <c:pt idx="1">
                  <c:v>8.2781972147291594</c:v>
                </c:pt>
                <c:pt idx="2">
                  <c:v>11.7399274830991</c:v>
                </c:pt>
                <c:pt idx="3">
                  <c:v>9.0705097238946095</c:v>
                </c:pt>
                <c:pt idx="4">
                  <c:v>19.709372394178402</c:v>
                </c:pt>
                <c:pt idx="5">
                  <c:v>19.082314693091099</c:v>
                </c:pt>
              </c:numCache>
            </c:numRef>
          </c:val>
          <c:extLst>
            <c:ext xmlns:c16="http://schemas.microsoft.com/office/drawing/2014/chart" uri="{C3380CC4-5D6E-409C-BE32-E72D297353CC}">
              <c16:uniqueId val="{00000006-A861-4D75-8400-A38321749A49}"/>
            </c:ext>
          </c:extLst>
        </c:ser>
        <c:dLbls>
          <c:dLblPos val="outEnd"/>
          <c:showLegendKey val="0"/>
          <c:showVal val="1"/>
          <c:showCatName val="0"/>
          <c:showSerName val="0"/>
          <c:showPercent val="0"/>
          <c:showBubbleSize val="0"/>
        </c:dLbls>
        <c:gapWidth val="182"/>
        <c:axId val="494714816"/>
        <c:axId val="494716456"/>
      </c:barChart>
      <c:catAx>
        <c:axId val="494714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94716456"/>
        <c:crosses val="autoZero"/>
        <c:auto val="1"/>
        <c:lblAlgn val="ctr"/>
        <c:lblOffset val="100"/>
        <c:noMultiLvlLbl val="0"/>
      </c:catAx>
      <c:valAx>
        <c:axId val="494716456"/>
        <c:scaling>
          <c:orientation val="minMax"/>
          <c:max val="2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Traversed Edges per Second (millions)</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94714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BA7A4D-1CBE-4AD2-99AD-4BFB22BBCC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193FF03-9274-45DA-BA0C-5382794573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826B4F-8F53-413A-AF1E-B100A85A1769}" type="datetimeFigureOut">
              <a:rPr lang="en-US" smtClean="0"/>
              <a:t>11/11/20</a:t>
            </a:fld>
            <a:endParaRPr lang="en-US"/>
          </a:p>
        </p:txBody>
      </p:sp>
      <p:sp>
        <p:nvSpPr>
          <p:cNvPr id="4" name="Footer Placeholder 3">
            <a:extLst>
              <a:ext uri="{FF2B5EF4-FFF2-40B4-BE49-F238E27FC236}">
                <a16:creationId xmlns:a16="http://schemas.microsoft.com/office/drawing/2014/main" id="{78A1C302-2BE7-4D8D-AA8B-BA076FF362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DF62FEC-53FF-420E-9E04-45F0589344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6AF1C5-35AB-4F8E-A059-94D886B8FA0E}" type="slidenum">
              <a:rPr lang="en-US" smtClean="0"/>
              <a:t>‹#›</a:t>
            </a:fld>
            <a:endParaRPr lang="en-US"/>
          </a:p>
        </p:txBody>
      </p:sp>
    </p:spTree>
    <p:extLst>
      <p:ext uri="{BB962C8B-B14F-4D97-AF65-F5344CB8AC3E}">
        <p14:creationId xmlns:p14="http://schemas.microsoft.com/office/powerpoint/2010/main" val="73934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ED89D-44F4-452D-9F27-92B653E29D1B}" type="datetimeFigureOut">
              <a:rPr lang="en-US" smtClean="0"/>
              <a:t>11/11/20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6AC23-50AD-42FC-AAE1-CCFEA18F1891}" type="slidenum">
              <a:rPr lang="en-US" smtClean="0"/>
              <a:t>‹#›</a:t>
            </a:fld>
            <a:endParaRPr lang="en-US"/>
          </a:p>
        </p:txBody>
      </p:sp>
    </p:spTree>
    <p:extLst>
      <p:ext uri="{BB962C8B-B14F-4D97-AF65-F5344CB8AC3E}">
        <p14:creationId xmlns:p14="http://schemas.microsoft.com/office/powerpoint/2010/main" val="3221695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6AC23-50AD-42FC-AAE1-CCFEA18F1891}" type="slidenum">
              <a:rPr lang="en-US" smtClean="0"/>
              <a:t>1</a:t>
            </a:fld>
            <a:endParaRPr lang="en-US"/>
          </a:p>
        </p:txBody>
      </p:sp>
    </p:spTree>
    <p:extLst>
      <p:ext uri="{BB962C8B-B14F-4D97-AF65-F5344CB8AC3E}">
        <p14:creationId xmlns:p14="http://schemas.microsoft.com/office/powerpoint/2010/main" val="2692622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12</a:t>
            </a:fld>
            <a:endParaRPr lang="en-US"/>
          </a:p>
        </p:txBody>
      </p:sp>
    </p:spTree>
    <p:extLst>
      <p:ext uri="{BB962C8B-B14F-4D97-AF65-F5344CB8AC3E}">
        <p14:creationId xmlns:p14="http://schemas.microsoft.com/office/powerpoint/2010/main" val="133017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lower left corner, we have a memory usage plot to remind</a:t>
            </a:r>
          </a:p>
        </p:txBody>
      </p:sp>
      <p:sp>
        <p:nvSpPr>
          <p:cNvPr id="4" name="Slide Number Placeholder 3"/>
          <p:cNvSpPr>
            <a:spLocks noGrp="1"/>
          </p:cNvSpPr>
          <p:nvPr>
            <p:ph type="sldNum" sz="quarter" idx="5"/>
          </p:nvPr>
        </p:nvSpPr>
        <p:spPr/>
        <p:txBody>
          <a:bodyPr/>
          <a:lstStyle/>
          <a:p>
            <a:fld id="{A6D6AC23-50AD-42FC-AAE1-CCFEA18F1891}" type="slidenum">
              <a:rPr lang="en-US" smtClean="0"/>
              <a:t>13</a:t>
            </a:fld>
            <a:endParaRPr lang="en-US"/>
          </a:p>
        </p:txBody>
      </p:sp>
    </p:spTree>
    <p:extLst>
      <p:ext uri="{BB962C8B-B14F-4D97-AF65-F5344CB8AC3E}">
        <p14:creationId xmlns:p14="http://schemas.microsoft.com/office/powerpoint/2010/main" val="360845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16</a:t>
            </a:fld>
            <a:endParaRPr lang="en-US"/>
          </a:p>
        </p:txBody>
      </p:sp>
    </p:spTree>
    <p:extLst>
      <p:ext uri="{BB962C8B-B14F-4D97-AF65-F5344CB8AC3E}">
        <p14:creationId xmlns:p14="http://schemas.microsoft.com/office/powerpoint/2010/main" val="4008400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17</a:t>
            </a:fld>
            <a:endParaRPr lang="en-US"/>
          </a:p>
        </p:txBody>
      </p:sp>
    </p:spTree>
    <p:extLst>
      <p:ext uri="{BB962C8B-B14F-4D97-AF65-F5344CB8AC3E}">
        <p14:creationId xmlns:p14="http://schemas.microsoft.com/office/powerpoint/2010/main" val="1518098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21</a:t>
            </a:fld>
            <a:endParaRPr lang="en-US"/>
          </a:p>
        </p:txBody>
      </p:sp>
    </p:spTree>
    <p:extLst>
      <p:ext uri="{BB962C8B-B14F-4D97-AF65-F5344CB8AC3E}">
        <p14:creationId xmlns:p14="http://schemas.microsoft.com/office/powerpoint/2010/main" val="3283917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5b912fc1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5b912fc1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plot is showing the cumulative distribution functions for page access latencies with </a:t>
            </a:r>
            <a:r>
              <a:rPr lang="en-US" dirty="0" err="1"/>
              <a:t>Infiniswap</a:t>
            </a:r>
            <a:r>
              <a:rPr lang="en-US" dirty="0"/>
              <a:t>, FluidMem, and </a:t>
            </a:r>
            <a:r>
              <a:rPr lang="en-US" dirty="0" err="1"/>
              <a:t>NVMeoF</a:t>
            </a:r>
            <a:r>
              <a:rPr lang="en-US" dirty="0"/>
              <a:t>, where on the y-axis we have the </a:t>
            </a:r>
            <a:endParaRPr dirty="0"/>
          </a:p>
        </p:txBody>
      </p:sp>
    </p:spTree>
    <p:extLst>
      <p:ext uri="{BB962C8B-B14F-4D97-AF65-F5344CB8AC3E}">
        <p14:creationId xmlns:p14="http://schemas.microsoft.com/office/powerpoint/2010/main" val="4038071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24</a:t>
            </a:fld>
            <a:endParaRPr lang="en-US"/>
          </a:p>
        </p:txBody>
      </p:sp>
    </p:spTree>
    <p:extLst>
      <p:ext uri="{BB962C8B-B14F-4D97-AF65-F5344CB8AC3E}">
        <p14:creationId xmlns:p14="http://schemas.microsoft.com/office/powerpoint/2010/main" val="2379218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25</a:t>
            </a:fld>
            <a:endParaRPr lang="en-US"/>
          </a:p>
        </p:txBody>
      </p:sp>
    </p:spTree>
    <p:extLst>
      <p:ext uri="{BB962C8B-B14F-4D97-AF65-F5344CB8AC3E}">
        <p14:creationId xmlns:p14="http://schemas.microsoft.com/office/powerpoint/2010/main" val="3738848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5b912fc1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5b912fc1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260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6AC23-50AD-42FC-AAE1-CCFEA18F1891}" type="slidenum">
              <a:rPr lang="en-US" smtClean="0"/>
              <a:t>27</a:t>
            </a:fld>
            <a:endParaRPr lang="en-US"/>
          </a:p>
        </p:txBody>
      </p:sp>
    </p:spTree>
    <p:extLst>
      <p:ext uri="{BB962C8B-B14F-4D97-AF65-F5344CB8AC3E}">
        <p14:creationId xmlns:p14="http://schemas.microsoft.com/office/powerpoint/2010/main" val="2380026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 like to start out with an application use case that motivates a solution like FluidMem. Let’s take a hypothetical graph analytics application with very high memory needs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application first goes through an initialization phase with increasing memory usage, followed by a drop in memory usage for a less demanding phase of analysis.</a:t>
            </a:r>
          </a:p>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2</a:t>
            </a:fld>
            <a:endParaRPr lang="en-US"/>
          </a:p>
        </p:txBody>
      </p:sp>
    </p:spTree>
    <p:extLst>
      <p:ext uri="{BB962C8B-B14F-4D97-AF65-F5344CB8AC3E}">
        <p14:creationId xmlns:p14="http://schemas.microsoft.com/office/powerpoint/2010/main" val="1852300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28</a:t>
            </a:fld>
            <a:endParaRPr lang="en-US"/>
          </a:p>
        </p:txBody>
      </p:sp>
    </p:spTree>
    <p:extLst>
      <p:ext uri="{BB962C8B-B14F-4D97-AF65-F5344CB8AC3E}">
        <p14:creationId xmlns:p14="http://schemas.microsoft.com/office/powerpoint/2010/main" val="1029771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29</a:t>
            </a:fld>
            <a:endParaRPr lang="en-US"/>
          </a:p>
        </p:txBody>
      </p:sp>
    </p:spTree>
    <p:extLst>
      <p:ext uri="{BB962C8B-B14F-4D97-AF65-F5344CB8AC3E}">
        <p14:creationId xmlns:p14="http://schemas.microsoft.com/office/powerpoint/2010/main" val="3504630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AFE887-76EB-4578-A845-A4E496DD76FF}" type="slidenum">
              <a:rPr lang="en-US" smtClean="0"/>
              <a:t>31</a:t>
            </a:fld>
            <a:endParaRPr lang="en-US"/>
          </a:p>
        </p:txBody>
      </p:sp>
    </p:spTree>
    <p:extLst>
      <p:ext uri="{BB962C8B-B14F-4D97-AF65-F5344CB8AC3E}">
        <p14:creationId xmlns:p14="http://schemas.microsoft.com/office/powerpoint/2010/main" val="1417724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5b912fc1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5b912fc1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65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33</a:t>
            </a:fld>
            <a:endParaRPr lang="en-US"/>
          </a:p>
        </p:txBody>
      </p:sp>
    </p:spTree>
    <p:extLst>
      <p:ext uri="{BB962C8B-B14F-4D97-AF65-F5344CB8AC3E}">
        <p14:creationId xmlns:p14="http://schemas.microsoft.com/office/powerpoint/2010/main" val="104495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6AC23-50AD-42FC-AAE1-CCFEA18F1891}" type="slidenum">
              <a:rPr lang="en-US" smtClean="0"/>
              <a:t>35</a:t>
            </a:fld>
            <a:endParaRPr lang="en-US"/>
          </a:p>
        </p:txBody>
      </p:sp>
    </p:spTree>
    <p:extLst>
      <p:ext uri="{BB962C8B-B14F-4D97-AF65-F5344CB8AC3E}">
        <p14:creationId xmlns:p14="http://schemas.microsoft.com/office/powerpoint/2010/main" val="3964778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6AC23-50AD-42FC-AAE1-CCFEA18F1891}" type="slidenum">
              <a:rPr lang="en-US" smtClean="0"/>
              <a:t>36</a:t>
            </a:fld>
            <a:endParaRPr lang="en-US"/>
          </a:p>
        </p:txBody>
      </p:sp>
    </p:spTree>
    <p:extLst>
      <p:ext uri="{BB962C8B-B14F-4D97-AF65-F5344CB8AC3E}">
        <p14:creationId xmlns:p14="http://schemas.microsoft.com/office/powerpoint/2010/main" val="3880620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D6AC23-50AD-42FC-AAE1-CCFEA18F1891}" type="slidenum">
              <a:rPr lang="en-US" smtClean="0"/>
              <a:t>37</a:t>
            </a:fld>
            <a:endParaRPr lang="en-US"/>
          </a:p>
        </p:txBody>
      </p:sp>
    </p:spTree>
    <p:extLst>
      <p:ext uri="{BB962C8B-B14F-4D97-AF65-F5344CB8AC3E}">
        <p14:creationId xmlns:p14="http://schemas.microsoft.com/office/powerpoint/2010/main" val="17463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could rent a larger system in the cloud, but what happens when our graph grows even larger or we once again underestimated our memory usage… The application will still crash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we need is a new solution… this is where memory disaggregation can help.</a:t>
            </a:r>
          </a:p>
        </p:txBody>
      </p:sp>
      <p:sp>
        <p:nvSpPr>
          <p:cNvPr id="4" name="Slide Number Placeholder 3"/>
          <p:cNvSpPr>
            <a:spLocks noGrp="1"/>
          </p:cNvSpPr>
          <p:nvPr>
            <p:ph type="sldNum" sz="quarter" idx="5"/>
          </p:nvPr>
        </p:nvSpPr>
        <p:spPr/>
        <p:txBody>
          <a:bodyPr/>
          <a:lstStyle/>
          <a:p>
            <a:fld id="{A6D6AC23-50AD-42FC-AAE1-CCFEA18F1891}" type="slidenum">
              <a:rPr lang="en-US" smtClean="0"/>
              <a:t>3</a:t>
            </a:fld>
            <a:endParaRPr lang="en-US"/>
          </a:p>
        </p:txBody>
      </p:sp>
    </p:spTree>
    <p:extLst>
      <p:ext uri="{BB962C8B-B14F-4D97-AF65-F5344CB8AC3E}">
        <p14:creationId xmlns:p14="http://schemas.microsoft.com/office/powerpoint/2010/main" val="3564678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another aspect though… what happens when memory usage decreases. Do we have to continue to pay for all of that </a:t>
            </a:r>
            <a:r>
              <a:rPr lang="en-US" sz="1200" kern="1200" dirty="0" err="1">
                <a:solidFill>
                  <a:schemeClr val="tx1"/>
                </a:solidFill>
                <a:effectLst/>
                <a:latin typeface="+mn-lt"/>
                <a:ea typeface="+mn-ea"/>
                <a:cs typeface="+mn-cs"/>
              </a:rPr>
              <a:t>capactity</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4</a:t>
            </a:fld>
            <a:endParaRPr lang="en-US"/>
          </a:p>
        </p:txBody>
      </p:sp>
    </p:spTree>
    <p:extLst>
      <p:ext uri="{BB962C8B-B14F-4D97-AF65-F5344CB8AC3E}">
        <p14:creationId xmlns:p14="http://schemas.microsoft.com/office/powerpoint/2010/main" val="346542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with an example of full memory disaggregation in the cloud, here is an outline for the rest of this talk presenting FluidMem</a:t>
            </a:r>
          </a:p>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5</a:t>
            </a:fld>
            <a:endParaRPr lang="en-US"/>
          </a:p>
        </p:txBody>
      </p:sp>
    </p:spTree>
    <p:extLst>
      <p:ext uri="{BB962C8B-B14F-4D97-AF65-F5344CB8AC3E}">
        <p14:creationId xmlns:p14="http://schemas.microsoft.com/office/powerpoint/2010/main" val="325047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DSM was one of the earliest proposed software systems that would expand </a:t>
            </a:r>
            <a:r>
              <a:rPr lang="en-US" sz="1200" kern="1200" dirty="0" err="1">
                <a:solidFill>
                  <a:schemeClr val="tx1"/>
                </a:solidFill>
                <a:effectLst/>
                <a:latin typeface="+mn-lt"/>
                <a:ea typeface="+mn-ea"/>
                <a:cs typeface="+mn-cs"/>
              </a:rPr>
              <a:t>memoy</a:t>
            </a:r>
            <a:r>
              <a:rPr lang="en-US" sz="1200" kern="1200" dirty="0">
                <a:solidFill>
                  <a:schemeClr val="tx1"/>
                </a:solidFill>
                <a:effectLst/>
                <a:latin typeface="+mn-lt"/>
                <a:ea typeface="+mn-ea"/>
                <a:cs typeface="+mn-cs"/>
              </a:rPr>
              <a:t> capacity beyond a single node. However it suffered from excessive network traffic necessary to maintain coherency in a shared global address space. While many implementations would be made transparent to the user as part of the kernel, it required an OS rewrite or large patches that never made it to wide distribution. It is unclear how full memory disaggregation would be supported in these large coherent address space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PGAS lacks the system-level integration to provide extra memory in a transparent way to VM’s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Quickly mention key-value stores (for example using </a:t>
            </a:r>
            <a:r>
              <a:rPr lang="en-US" sz="1200" kern="1200" dirty="0" err="1">
                <a:solidFill>
                  <a:schemeClr val="tx1"/>
                </a:solidFill>
                <a:effectLst/>
                <a:latin typeface="+mn-lt"/>
                <a:ea typeface="+mn-ea"/>
                <a:cs typeface="+mn-cs"/>
              </a:rPr>
              <a:t>RAMCloud</a:t>
            </a:r>
            <a:r>
              <a:rPr lang="en-US" sz="1200" kern="1200" dirty="0">
                <a:solidFill>
                  <a:schemeClr val="tx1"/>
                </a:solidFill>
                <a:effectLst/>
                <a:latin typeface="+mn-lt"/>
                <a:ea typeface="+mn-ea"/>
                <a:cs typeface="+mn-cs"/>
              </a:rPr>
              <a:t> by itself). These share the same pros and cons as partitioned </a:t>
            </a:r>
            <a:r>
              <a:rPr lang="en-US" sz="1200" kern="1200" dirty="0" err="1">
                <a:solidFill>
                  <a:schemeClr val="tx1"/>
                </a:solidFill>
                <a:effectLst/>
                <a:latin typeface="+mn-lt"/>
                <a:ea typeface="+mn-ea"/>
                <a:cs typeface="+mn-cs"/>
              </a:rPr>
              <a:t>gloabal</a:t>
            </a:r>
            <a:r>
              <a:rPr lang="en-US" sz="1200" kern="1200" dirty="0">
                <a:solidFill>
                  <a:schemeClr val="tx1"/>
                </a:solidFill>
                <a:effectLst/>
                <a:latin typeface="+mn-lt"/>
                <a:ea typeface="+mn-ea"/>
                <a:cs typeface="+mn-cs"/>
              </a:rPr>
              <a:t> address space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Single system images is kind of the best of both DSM and PGAS. However, it’s patches were still too significant to make part of the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kernel</a:t>
            </a:r>
          </a:p>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7</a:t>
            </a:fld>
            <a:endParaRPr lang="en-US"/>
          </a:p>
        </p:txBody>
      </p:sp>
    </p:spTree>
    <p:extLst>
      <p:ext uri="{BB962C8B-B14F-4D97-AF65-F5344CB8AC3E}">
        <p14:creationId xmlns:p14="http://schemas.microsoft.com/office/powerpoint/2010/main" val="269355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6AC23-50AD-42FC-AAE1-CCFEA18F1891}" type="slidenum">
              <a:rPr lang="en-US" smtClean="0"/>
              <a:t>8</a:t>
            </a:fld>
            <a:endParaRPr lang="en-US"/>
          </a:p>
        </p:txBody>
      </p:sp>
    </p:spTree>
    <p:extLst>
      <p:ext uri="{BB962C8B-B14F-4D97-AF65-F5344CB8AC3E}">
        <p14:creationId xmlns:p14="http://schemas.microsoft.com/office/powerpoint/2010/main" val="3265955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6AC23-50AD-42FC-AAE1-CCFEA18F1891}" type="slidenum">
              <a:rPr lang="en-US" smtClean="0"/>
              <a:t>10</a:t>
            </a:fld>
            <a:endParaRPr lang="en-US"/>
          </a:p>
        </p:txBody>
      </p:sp>
    </p:spTree>
    <p:extLst>
      <p:ext uri="{BB962C8B-B14F-4D97-AF65-F5344CB8AC3E}">
        <p14:creationId xmlns:p14="http://schemas.microsoft.com/office/powerpoint/2010/main" val="521692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6AC23-50AD-42FC-AAE1-CCFEA18F1891}" type="slidenum">
              <a:rPr lang="en-US" smtClean="0"/>
              <a:t>11</a:t>
            </a:fld>
            <a:endParaRPr lang="en-US"/>
          </a:p>
        </p:txBody>
      </p:sp>
    </p:spTree>
    <p:extLst>
      <p:ext uri="{BB962C8B-B14F-4D97-AF65-F5344CB8AC3E}">
        <p14:creationId xmlns:p14="http://schemas.microsoft.com/office/powerpoint/2010/main" val="6164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B693975-6F03-2B44-9CCD-6108D1BB4AA6}" type="datetime1">
              <a:rPr lang="en-US" smtClean="0"/>
              <a:t>11/11/20</a:t>
            </a:fld>
            <a:endParaRPr lang="en-US" dirty="0"/>
          </a:p>
        </p:txBody>
      </p:sp>
      <p:sp>
        <p:nvSpPr>
          <p:cNvPr id="5" name="Footer Placeholder 4"/>
          <p:cNvSpPr>
            <a:spLocks noGrp="1"/>
          </p:cNvSpPr>
          <p:nvPr>
            <p:ph type="ftr" sz="quarter" idx="11"/>
          </p:nvPr>
        </p:nvSpPr>
        <p:spPr/>
        <p:txBody>
          <a:bodyPr/>
          <a:lstStyle>
            <a:lvl1pPr>
              <a:defRPr b="1">
                <a:solidFill>
                  <a:schemeClr val="bg1"/>
                </a:solidFill>
                <a:latin typeface="Helvetica" pitchFamily="2" charset="0"/>
              </a:defRPr>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6D946B-49C4-0B40-934D-C5ECD3F2814C}" type="datetime1">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716F25-3A0A-0C4E-9A61-E03DBA8B3451}" type="datetime1">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Normal with Subtitle">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4BAE6DD-A63D-2D4A-A06D-62EB972649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68425"/>
            <a:ext cx="1219200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D19225A6-DA1D-3C4E-BFB5-33BD16B1E096}"/>
              </a:ext>
            </a:extLst>
          </p:cNvPr>
          <p:cNvCxnSpPr/>
          <p:nvPr userDrawn="1"/>
        </p:nvCxnSpPr>
        <p:spPr>
          <a:xfrm>
            <a:off x="0" y="6354763"/>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ubtitle 2"/>
          <p:cNvSpPr>
            <a:spLocks noGrp="1"/>
          </p:cNvSpPr>
          <p:nvPr>
            <p:ph type="subTitle" idx="10"/>
          </p:nvPr>
        </p:nvSpPr>
        <p:spPr>
          <a:xfrm>
            <a:off x="552000" y="2592000"/>
            <a:ext cx="11088000" cy="392400"/>
          </a:xfrm>
        </p:spPr>
        <p:txBody>
          <a:bodyPr>
            <a:noAutofit/>
          </a:bodyPr>
          <a:lstStyle>
            <a:lvl1pPr marL="0" indent="0" algn="l">
              <a:buNone/>
              <a:defRPr sz="24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8" name="Date Placeholder 13">
            <a:extLst>
              <a:ext uri="{FF2B5EF4-FFF2-40B4-BE49-F238E27FC236}">
                <a16:creationId xmlns:a16="http://schemas.microsoft.com/office/drawing/2014/main" id="{D9D5C64E-7409-1640-99DA-5832D0157C70}"/>
              </a:ext>
            </a:extLst>
          </p:cNvPr>
          <p:cNvSpPr>
            <a:spLocks noGrp="1"/>
          </p:cNvSpPr>
          <p:nvPr>
            <p:ph type="dt" sz="half" idx="11"/>
          </p:nvPr>
        </p:nvSpPr>
        <p:spPr/>
        <p:txBody>
          <a:bodyPr/>
          <a:lstStyle>
            <a:lvl1pPr>
              <a:defRPr/>
            </a:lvl1pPr>
          </a:lstStyle>
          <a:p>
            <a:pPr>
              <a:defRPr/>
            </a:pPr>
            <a:fld id="{E6BC9E45-3DD2-5C40-BB55-06F4B487A64F}" type="datetime1">
              <a:rPr lang="en-US" smtClean="0"/>
              <a:t>11/11/20</a:t>
            </a:fld>
            <a:endParaRPr lang="en-GB"/>
          </a:p>
        </p:txBody>
      </p:sp>
      <p:sp>
        <p:nvSpPr>
          <p:cNvPr id="9" name="Footer Placeholder 14">
            <a:extLst>
              <a:ext uri="{FF2B5EF4-FFF2-40B4-BE49-F238E27FC236}">
                <a16:creationId xmlns:a16="http://schemas.microsoft.com/office/drawing/2014/main" id="{2671C7E8-983B-624B-B503-5CE1D5365E7C}"/>
              </a:ext>
            </a:extLst>
          </p:cNvPr>
          <p:cNvSpPr>
            <a:spLocks noGrp="1"/>
          </p:cNvSpPr>
          <p:nvPr>
            <p:ph type="ftr" sz="quarter" idx="12"/>
          </p:nvPr>
        </p:nvSpPr>
        <p:spPr/>
        <p:txBody>
          <a:bodyPr/>
          <a:lstStyle>
            <a:lvl1pPr>
              <a:defRPr/>
            </a:lvl1pPr>
          </a:lstStyle>
          <a:p>
            <a:pPr>
              <a:defRPr/>
            </a:pPr>
            <a:endParaRPr lang="en-GB"/>
          </a:p>
        </p:txBody>
      </p:sp>
      <p:sp>
        <p:nvSpPr>
          <p:cNvPr id="10" name="Slide Number Placeholder 15">
            <a:extLst>
              <a:ext uri="{FF2B5EF4-FFF2-40B4-BE49-F238E27FC236}">
                <a16:creationId xmlns:a16="http://schemas.microsoft.com/office/drawing/2014/main" id="{5930530E-43E3-AA40-81CF-BA2548E79018}"/>
              </a:ext>
            </a:extLst>
          </p:cNvPr>
          <p:cNvSpPr>
            <a:spLocks noGrp="1"/>
          </p:cNvSpPr>
          <p:nvPr>
            <p:ph type="sldNum" sz="quarter" idx="13"/>
          </p:nvPr>
        </p:nvSpPr>
        <p:spPr/>
        <p:txBody>
          <a:bodyPr/>
          <a:lstStyle>
            <a:lvl1pPr>
              <a:defRPr/>
            </a:lvl1pPr>
          </a:lstStyle>
          <a:p>
            <a:pPr>
              <a:defRPr/>
            </a:pPr>
            <a:r>
              <a:rPr lang="en-GB" dirty="0"/>
              <a:t>|</a:t>
            </a:r>
          </a:p>
        </p:txBody>
      </p:sp>
    </p:spTree>
    <p:extLst>
      <p:ext uri="{BB962C8B-B14F-4D97-AF65-F5344CB8AC3E}">
        <p14:creationId xmlns:p14="http://schemas.microsoft.com/office/powerpoint/2010/main" val="300460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endParaRPr lang="en" dirty="0"/>
          </a:p>
        </p:txBody>
      </p:sp>
    </p:spTree>
    <p:extLst>
      <p:ext uri="{BB962C8B-B14F-4D97-AF65-F5344CB8AC3E}">
        <p14:creationId xmlns:p14="http://schemas.microsoft.com/office/powerpoint/2010/main" val="127584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BEB8DC-AA5D-8B4F-AA99-A114795DB766}" type="datetime1">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9" name="TextBox 8">
            <a:extLst>
              <a:ext uri="{FF2B5EF4-FFF2-40B4-BE49-F238E27FC236}">
                <a16:creationId xmlns:a16="http://schemas.microsoft.com/office/drawing/2014/main" id="{30DC24F1-6D07-C845-AB7D-F24C1614048C}"/>
              </a:ext>
            </a:extLst>
          </p:cNvPr>
          <p:cNvSpPr txBox="1"/>
          <p:nvPr userDrawn="1"/>
        </p:nvSpPr>
        <p:spPr>
          <a:xfrm>
            <a:off x="3576484" y="6371303"/>
            <a:ext cx="466794" cy="369332"/>
          </a:xfrm>
          <a:prstGeom prst="rect">
            <a:avLst/>
          </a:prstGeom>
          <a:noFill/>
        </p:spPr>
        <p:txBody>
          <a:bodyPr wrap="none" rtlCol="0">
            <a:spAutoFit/>
          </a:bodyPr>
          <a:lstStyle/>
          <a:p>
            <a:fld id="{3C4AF9D3-8975-434C-B156-5EC96340D2D6}" type="slidenum">
              <a:rPr lang="en-US" smtClean="0"/>
              <a:t>‹#›</a:t>
            </a:fld>
            <a:endParaRPr lang="en-US" dirty="0"/>
          </a:p>
        </p:txBody>
      </p:sp>
      <p:sp>
        <p:nvSpPr>
          <p:cNvPr id="11" name="TextBox 10">
            <a:extLst>
              <a:ext uri="{FF2B5EF4-FFF2-40B4-BE49-F238E27FC236}">
                <a16:creationId xmlns:a16="http://schemas.microsoft.com/office/drawing/2014/main" id="{5E5F288E-7CC6-4F4B-8679-3E6A9E20E0E7}"/>
              </a:ext>
            </a:extLst>
          </p:cNvPr>
          <p:cNvSpPr txBox="1"/>
          <p:nvPr userDrawn="1"/>
        </p:nvSpPr>
        <p:spPr>
          <a:xfrm>
            <a:off x="10360742" y="6504039"/>
            <a:ext cx="184731" cy="369332"/>
          </a:xfrm>
          <a:prstGeom prst="rect">
            <a:avLst/>
          </a:prstGeom>
          <a:noFill/>
        </p:spPr>
        <p:txBody>
          <a:bodyPr wrap="none" rtlCol="0">
            <a:spAutoFit/>
          </a:body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none"/>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C6C0F6-B803-484A-A818-5CAB89A2E0B3}" type="datetime1">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370E1B-2AC5-3944-951F-04E00CD9B2A0}" type="datetime1">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604FEB-313A-3246-84CB-537345C73611}" type="datetime1">
              <a:rPr lang="en-US" smtClean="0"/>
              <a:t>11/11/20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250356" y="6356352"/>
            <a:ext cx="2844800" cy="365125"/>
          </a:xfrm>
        </p:spPr>
        <p:txBody>
          <a:body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DA0E69-4B03-104B-B052-53D448AFF49B}" type="datetime1">
              <a:rPr lang="en-US" smtClean="0"/>
              <a:t>11/11/20</a:t>
            </a:fld>
            <a:endParaRPr lang="en-US"/>
          </a:p>
        </p:txBody>
      </p:sp>
      <p:sp>
        <p:nvSpPr>
          <p:cNvPr id="3" name="Footer Placeholder 2"/>
          <p:cNvSpPr>
            <a:spLocks noGrp="1"/>
          </p:cNvSpPr>
          <p:nvPr>
            <p:ph type="ftr" sz="quarter" idx="11"/>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3787F5-A9CB-5641-9B2A-FF1B4D89A20B}" type="datetime1">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27DD7D-3EF5-0D41-A2E3-1BA7DC2E4EB0}" type="datetime1">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14FD6-68A6-EE48-84A2-6497907A2CCA}" type="datetime1">
              <a:rPr lang="en-US" smtClean="0"/>
              <a:t>11/11/20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EFB43-BEAF-4970-A06C-24B01B76FA99}" type="slidenum">
              <a:rPr lang="en-US" smtClean="0"/>
              <a:pPr/>
              <a:t>‹#›</a:t>
            </a:fld>
            <a:endParaRPr lang="en-US"/>
          </a:p>
        </p:txBody>
      </p:sp>
      <p:sp>
        <p:nvSpPr>
          <p:cNvPr id="7" name="Rectangle 6"/>
          <p:cNvSpPr/>
          <p:nvPr userDrawn="1"/>
        </p:nvSpPr>
        <p:spPr>
          <a:xfrm>
            <a:off x="0" y="6019800"/>
            <a:ext cx="12192000" cy="838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43FD0D44-7980-D646-8A12-A5DE7C29C48C}"/>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08000" y="6248267"/>
            <a:ext cx="3860800" cy="4378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png"/><Relationship Id="rId3" Type="http://schemas.openxmlformats.org/officeDocument/2006/relationships/image" Target="../media/image9.tiff"/><Relationship Id="rId7" Type="http://schemas.openxmlformats.org/officeDocument/2006/relationships/image" Target="../media/image7.png"/><Relationship Id="rId12" Type="http://schemas.openxmlformats.org/officeDocument/2006/relationships/image" Target="../media/image1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sv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4.svg"/><Relationship Id="rId14" Type="http://schemas.openxmlformats.org/officeDocument/2006/relationships/image" Target="../media/image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blakecaldwell/fluidme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svg"/><Relationship Id="rId3" Type="http://schemas.openxmlformats.org/officeDocument/2006/relationships/image" Target="../media/image9.tiff"/><Relationship Id="rId7" Type="http://schemas.openxmlformats.org/officeDocument/2006/relationships/image" Target="../media/image14.svg"/><Relationship Id="rId12"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sv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31E4-8681-40A0-86E8-D277F1E966C8}"/>
              </a:ext>
            </a:extLst>
          </p:cNvPr>
          <p:cNvSpPr>
            <a:spLocks noGrp="1"/>
          </p:cNvSpPr>
          <p:nvPr>
            <p:ph type="ctrTitle"/>
          </p:nvPr>
        </p:nvSpPr>
        <p:spPr>
          <a:xfrm>
            <a:off x="859220" y="1681110"/>
            <a:ext cx="10363200" cy="1470025"/>
          </a:xfrm>
        </p:spPr>
        <p:txBody>
          <a:bodyPr>
            <a:normAutofit/>
          </a:bodyPr>
          <a:lstStyle/>
          <a:p>
            <a:pPr algn="ctr"/>
            <a:r>
              <a:rPr lang="en-US" sz="3600" dirty="0"/>
              <a:t>FluidMem: Full, Flexible and Fast Memory Disaggregation for the Cloud</a:t>
            </a:r>
          </a:p>
        </p:txBody>
      </p:sp>
      <p:sp>
        <p:nvSpPr>
          <p:cNvPr id="3" name="Subtitle 2">
            <a:extLst>
              <a:ext uri="{FF2B5EF4-FFF2-40B4-BE49-F238E27FC236}">
                <a16:creationId xmlns:a16="http://schemas.microsoft.com/office/drawing/2014/main" id="{BE93AA6F-DD33-4552-9F6B-24BABE552609}"/>
              </a:ext>
            </a:extLst>
          </p:cNvPr>
          <p:cNvSpPr>
            <a:spLocks noGrp="1"/>
          </p:cNvSpPr>
          <p:nvPr>
            <p:ph type="subTitle" idx="1"/>
          </p:nvPr>
        </p:nvSpPr>
        <p:spPr>
          <a:xfrm>
            <a:off x="1964266" y="3886200"/>
            <a:ext cx="8263467" cy="1470025"/>
          </a:xfrm>
        </p:spPr>
        <p:txBody>
          <a:bodyPr>
            <a:normAutofit fontScale="85000" lnSpcReduction="20000"/>
          </a:bodyPr>
          <a:lstStyle/>
          <a:p>
            <a:r>
              <a:rPr lang="en-US" sz="2400" dirty="0"/>
              <a:t>Blake Caldwell</a:t>
            </a:r>
            <a:r>
              <a:rPr lang="en-US" sz="1900" baseline="30000" dirty="0"/>
              <a:t>†</a:t>
            </a:r>
            <a:r>
              <a:rPr lang="en-US" sz="2400" dirty="0"/>
              <a:t>, </a:t>
            </a:r>
            <a:r>
              <a:rPr lang="en-US" sz="2400" dirty="0" err="1"/>
              <a:t>Youngbin</a:t>
            </a:r>
            <a:r>
              <a:rPr lang="en-US" sz="2400" dirty="0"/>
              <a:t> </a:t>
            </a:r>
            <a:r>
              <a:rPr lang="en-US" sz="2400" dirty="0" err="1"/>
              <a:t>Im</a:t>
            </a:r>
            <a:r>
              <a:rPr lang="en-US" sz="1900" baseline="30000" dirty="0"/>
              <a:t>‡</a:t>
            </a:r>
            <a:r>
              <a:rPr lang="en-US" sz="2400" dirty="0"/>
              <a:t>, </a:t>
            </a:r>
            <a:r>
              <a:rPr lang="en-US" sz="2400" dirty="0" err="1"/>
              <a:t>Sepideh</a:t>
            </a:r>
            <a:r>
              <a:rPr lang="en-US" sz="2400" dirty="0"/>
              <a:t> </a:t>
            </a:r>
            <a:r>
              <a:rPr lang="en-US" sz="2400" dirty="0" err="1"/>
              <a:t>Goodarzy</a:t>
            </a:r>
            <a:r>
              <a:rPr lang="en-US" sz="2400" dirty="0"/>
              <a:t>, </a:t>
            </a:r>
            <a:r>
              <a:rPr lang="en-US" sz="2400" dirty="0" err="1"/>
              <a:t>Sangtae</a:t>
            </a:r>
            <a:r>
              <a:rPr lang="en-US" sz="2400" dirty="0"/>
              <a:t> Ha, Richard Han, Eric Keller, Eric </a:t>
            </a:r>
            <a:r>
              <a:rPr lang="en-US" sz="2400" dirty="0" err="1"/>
              <a:t>Rozner</a:t>
            </a:r>
            <a:endParaRPr lang="en-US" sz="2400" dirty="0"/>
          </a:p>
          <a:p>
            <a:pPr>
              <a:spcBef>
                <a:spcPts val="400"/>
              </a:spcBef>
            </a:pPr>
            <a:endParaRPr lang="en-US" sz="2000" dirty="0">
              <a:latin typeface="+mj-lt"/>
            </a:endParaRPr>
          </a:p>
          <a:p>
            <a:pPr>
              <a:spcBef>
                <a:spcPts val="400"/>
              </a:spcBef>
            </a:pPr>
            <a:r>
              <a:rPr lang="en-US" sz="2000" dirty="0">
                <a:latin typeface="+mj-lt"/>
              </a:rPr>
              <a:t>Department of Computer Science</a:t>
            </a:r>
          </a:p>
          <a:p>
            <a:pPr>
              <a:spcBef>
                <a:spcPts val="400"/>
              </a:spcBef>
            </a:pPr>
            <a:r>
              <a:rPr lang="en-US" sz="2000" dirty="0">
                <a:latin typeface="+mj-lt"/>
              </a:rPr>
              <a:t>University of Colorado Boulder </a:t>
            </a:r>
          </a:p>
        </p:txBody>
      </p:sp>
      <p:sp>
        <p:nvSpPr>
          <p:cNvPr id="4" name="Subtitle 2">
            <a:extLst>
              <a:ext uri="{FF2B5EF4-FFF2-40B4-BE49-F238E27FC236}">
                <a16:creationId xmlns:a16="http://schemas.microsoft.com/office/drawing/2014/main" id="{2EA11B21-2341-4D46-9331-D25AFEB2831D}"/>
              </a:ext>
            </a:extLst>
          </p:cNvPr>
          <p:cNvSpPr txBox="1">
            <a:spLocks/>
          </p:cNvSpPr>
          <p:nvPr/>
        </p:nvSpPr>
        <p:spPr>
          <a:xfrm>
            <a:off x="3132882" y="5364108"/>
            <a:ext cx="3216166" cy="539203"/>
          </a:xfrm>
          <a:prstGeom prst="rect">
            <a:avLst/>
          </a:prstGeom>
        </p:spPr>
        <p:txBody>
          <a:bodyPr vert="horz" lIns="91440" tIns="45720" rIns="91440" bIns="45720" numCol="1" rtlCol="0">
            <a:normAutofit/>
          </a:bodyPr>
          <a:lstStyle>
            <a:lvl1pPr marL="0" indent="0" algn="ctr" defTabSz="914400" rtl="0" eaLnBrk="1" latinLnBrk="0" hangingPunct="1">
              <a:spcBef>
                <a:spcPct val="20000"/>
              </a:spcBef>
              <a:buFont typeface="Arial" pitchFamily="34" charset="0"/>
              <a:buNone/>
              <a:defRPr sz="2800" kern="1200">
                <a:solidFill>
                  <a:schemeClr val="tx1">
                    <a:tint val="75000"/>
                  </a:schemeClr>
                </a:solidFill>
                <a:latin typeface="Arial Black"/>
                <a:ea typeface="+mn-ea"/>
                <a:cs typeface="Arial Black"/>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b="1" i="1"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800" baseline="30000" dirty="0">
                <a:latin typeface="+mj-lt"/>
              </a:rPr>
              <a:t>† Currently at Brown University, USA</a:t>
            </a:r>
          </a:p>
        </p:txBody>
      </p:sp>
      <p:sp>
        <p:nvSpPr>
          <p:cNvPr id="6" name="TextBox 5">
            <a:extLst>
              <a:ext uri="{FF2B5EF4-FFF2-40B4-BE49-F238E27FC236}">
                <a16:creationId xmlns:a16="http://schemas.microsoft.com/office/drawing/2014/main" id="{B5DF3F52-3FF8-EA46-9145-096B013E8501}"/>
              </a:ext>
            </a:extLst>
          </p:cNvPr>
          <p:cNvSpPr txBox="1"/>
          <p:nvPr/>
        </p:nvSpPr>
        <p:spPr>
          <a:xfrm>
            <a:off x="9301655" y="5446986"/>
            <a:ext cx="184731" cy="369332"/>
          </a:xfrm>
          <a:prstGeom prst="rect">
            <a:avLst/>
          </a:prstGeom>
          <a:noFill/>
        </p:spPr>
        <p:txBody>
          <a:bodyPr wrap="none" rtlCol="0">
            <a:spAutoFit/>
          </a:bodyPr>
          <a:lstStyle/>
          <a:p>
            <a:endParaRPr lang="en-US" dirty="0"/>
          </a:p>
        </p:txBody>
      </p:sp>
      <p:sp>
        <p:nvSpPr>
          <p:cNvPr id="11" name="Subtitle 2">
            <a:extLst>
              <a:ext uri="{FF2B5EF4-FFF2-40B4-BE49-F238E27FC236}">
                <a16:creationId xmlns:a16="http://schemas.microsoft.com/office/drawing/2014/main" id="{1DBFC021-3818-B141-B928-8E263C4EC1A3}"/>
              </a:ext>
            </a:extLst>
          </p:cNvPr>
          <p:cNvSpPr txBox="1">
            <a:spLocks/>
          </p:cNvSpPr>
          <p:nvPr/>
        </p:nvSpPr>
        <p:spPr>
          <a:xfrm>
            <a:off x="6349048" y="5356225"/>
            <a:ext cx="3137338" cy="369333"/>
          </a:xfrm>
          <a:prstGeom prst="rect">
            <a:avLst/>
          </a:prstGeom>
        </p:spPr>
        <p:txBody>
          <a:bodyPr vert="horz" lIns="91440" tIns="45720" rIns="91440" bIns="45720" numCol="1" rtlCol="0">
            <a:normAutofit/>
          </a:bodyPr>
          <a:lstStyle>
            <a:lvl1pPr marL="0" indent="0" algn="ctr" defTabSz="914400" rtl="0" eaLnBrk="1" latinLnBrk="0" hangingPunct="1">
              <a:spcBef>
                <a:spcPct val="20000"/>
              </a:spcBef>
              <a:buFont typeface="Arial" pitchFamily="34" charset="0"/>
              <a:buNone/>
              <a:defRPr sz="2800" kern="1200">
                <a:solidFill>
                  <a:schemeClr val="tx1">
                    <a:tint val="75000"/>
                  </a:schemeClr>
                </a:solidFill>
                <a:latin typeface="Arial Black"/>
                <a:ea typeface="+mn-ea"/>
                <a:cs typeface="Arial Black"/>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b="1" i="1"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800" baseline="30000" dirty="0">
                <a:latin typeface="+mj-lt"/>
              </a:rPr>
              <a:t>‡ Currently at UNIST, South Korea</a:t>
            </a:r>
          </a:p>
        </p:txBody>
      </p:sp>
    </p:spTree>
    <p:extLst>
      <p:ext uri="{BB962C8B-B14F-4D97-AF65-F5344CB8AC3E}">
        <p14:creationId xmlns:p14="http://schemas.microsoft.com/office/powerpoint/2010/main" val="2182475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a:extLst>
              <a:ext uri="{FF2B5EF4-FFF2-40B4-BE49-F238E27FC236}">
                <a16:creationId xmlns:a16="http://schemas.microsoft.com/office/drawing/2014/main" id="{24E412B5-BB51-E246-9029-1BFAC862C3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5037" y="1771969"/>
            <a:ext cx="5570689" cy="3133512"/>
          </a:xfrm>
          <a:prstGeom prst="rect">
            <a:avLst/>
          </a:prstGeom>
        </p:spPr>
      </p:pic>
      <p:sp>
        <p:nvSpPr>
          <p:cNvPr id="2" name="Title 1">
            <a:extLst>
              <a:ext uri="{FF2B5EF4-FFF2-40B4-BE49-F238E27FC236}">
                <a16:creationId xmlns:a16="http://schemas.microsoft.com/office/drawing/2014/main" id="{B6EFC903-1F2B-474D-9671-6E27FBC26042}"/>
              </a:ext>
            </a:extLst>
          </p:cNvPr>
          <p:cNvSpPr>
            <a:spLocks noGrp="1"/>
          </p:cNvSpPr>
          <p:nvPr>
            <p:ph type="title"/>
          </p:nvPr>
        </p:nvSpPr>
        <p:spPr/>
        <p:txBody>
          <a:bodyPr/>
          <a:lstStyle/>
          <a:p>
            <a:r>
              <a:rPr lang="en-US" dirty="0"/>
              <a:t>FluidMem architecture</a:t>
            </a:r>
          </a:p>
        </p:txBody>
      </p:sp>
      <p:sp>
        <p:nvSpPr>
          <p:cNvPr id="3" name="Content Placeholder 2">
            <a:extLst>
              <a:ext uri="{FF2B5EF4-FFF2-40B4-BE49-F238E27FC236}">
                <a16:creationId xmlns:a16="http://schemas.microsoft.com/office/drawing/2014/main" id="{9DA2A027-4E2A-462E-96C5-F84F05241E1D}"/>
              </a:ext>
            </a:extLst>
          </p:cNvPr>
          <p:cNvSpPr>
            <a:spLocks noGrp="1"/>
          </p:cNvSpPr>
          <p:nvPr>
            <p:ph idx="1"/>
          </p:nvPr>
        </p:nvSpPr>
        <p:spPr>
          <a:xfrm>
            <a:off x="254171" y="1825150"/>
            <a:ext cx="5756565" cy="3615529"/>
          </a:xfrm>
        </p:spPr>
        <p:txBody>
          <a:bodyPr>
            <a:normAutofit/>
          </a:bodyPr>
          <a:lstStyle/>
          <a:p>
            <a:r>
              <a:rPr lang="en-US" sz="2000" dirty="0"/>
              <a:t>Full memory disaggregation is controlled via a LRU list</a:t>
            </a:r>
          </a:p>
          <a:p>
            <a:r>
              <a:rPr lang="en-US" sz="2000" dirty="0"/>
              <a:t>Modular interface for key-value remote memory storage</a:t>
            </a:r>
          </a:p>
          <a:p>
            <a:r>
              <a:rPr lang="en-US" sz="2000" dirty="0"/>
              <a:t>Only minimal modifications to the Linux virtualization stack</a:t>
            </a:r>
          </a:p>
          <a:p>
            <a:pPr lvl="1"/>
            <a:r>
              <a:rPr lang="en-US" sz="2000" dirty="0"/>
              <a:t>Patches have been proposed for merging remaining functionality into Linux kernel</a:t>
            </a:r>
          </a:p>
        </p:txBody>
      </p:sp>
    </p:spTree>
    <p:extLst>
      <p:ext uri="{BB962C8B-B14F-4D97-AF65-F5344CB8AC3E}">
        <p14:creationId xmlns:p14="http://schemas.microsoft.com/office/powerpoint/2010/main" val="828164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F8F8-81BE-D84E-A7F6-439E009BA08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906DFDD-50E9-A44F-A467-021715CB93DA}"/>
              </a:ext>
            </a:extLst>
          </p:cNvPr>
          <p:cNvSpPr>
            <a:spLocks noGrp="1"/>
          </p:cNvSpPr>
          <p:nvPr>
            <p:ph idx="1"/>
          </p:nvPr>
        </p:nvSpPr>
        <p:spPr/>
        <p:txBody>
          <a:bodyPr/>
          <a:lstStyle/>
          <a:p>
            <a:r>
              <a:rPr lang="en-US" dirty="0">
                <a:solidFill>
                  <a:schemeClr val="bg1">
                    <a:lumMod val="75000"/>
                  </a:schemeClr>
                </a:solidFill>
              </a:rPr>
              <a:t>Uniqueness among related works</a:t>
            </a:r>
          </a:p>
          <a:p>
            <a:r>
              <a:rPr lang="en-US" dirty="0">
                <a:solidFill>
                  <a:schemeClr val="bg1">
                    <a:lumMod val="75000"/>
                  </a:schemeClr>
                </a:solidFill>
              </a:rPr>
              <a:t>FluidMem architecture</a:t>
            </a:r>
          </a:p>
          <a:p>
            <a:r>
              <a:rPr lang="en-US" dirty="0"/>
              <a:t>FluidMem page fault handling</a:t>
            </a:r>
          </a:p>
          <a:p>
            <a:r>
              <a:rPr lang="en-US" dirty="0">
                <a:solidFill>
                  <a:schemeClr val="bg1">
                    <a:lumMod val="75000"/>
                  </a:schemeClr>
                </a:solidFill>
              </a:rPr>
              <a:t>Evaluation</a:t>
            </a:r>
          </a:p>
          <a:p>
            <a:r>
              <a:rPr lang="en-US" dirty="0">
                <a:solidFill>
                  <a:schemeClr val="bg1">
                    <a:lumMod val="75000"/>
                  </a:schemeClr>
                </a:solidFill>
              </a:rPr>
              <a:t>Conclusion</a:t>
            </a:r>
          </a:p>
        </p:txBody>
      </p:sp>
    </p:spTree>
    <p:extLst>
      <p:ext uri="{BB962C8B-B14F-4D97-AF65-F5344CB8AC3E}">
        <p14:creationId xmlns:p14="http://schemas.microsoft.com/office/powerpoint/2010/main" val="3588675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3D1B-4568-CB46-ADD9-0A679079E765}"/>
              </a:ext>
            </a:extLst>
          </p:cNvPr>
          <p:cNvSpPr>
            <a:spLocks noGrp="1"/>
          </p:cNvSpPr>
          <p:nvPr>
            <p:ph type="title"/>
          </p:nvPr>
        </p:nvSpPr>
        <p:spPr/>
        <p:txBody>
          <a:bodyPr/>
          <a:lstStyle/>
          <a:p>
            <a:r>
              <a:rPr lang="en-US" dirty="0"/>
              <a:t>Increasing memory usage (part 1)</a:t>
            </a:r>
          </a:p>
        </p:txBody>
      </p:sp>
      <p:pic>
        <p:nvPicPr>
          <p:cNvPr id="5" name="Content Placeholder 7">
            <a:extLst>
              <a:ext uri="{FF2B5EF4-FFF2-40B4-BE49-F238E27FC236}">
                <a16:creationId xmlns:a16="http://schemas.microsoft.com/office/drawing/2014/main" id="{B814E6D1-4038-AC47-9FF3-4CF444ACFCA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963160" y="1314450"/>
            <a:ext cx="7435307" cy="4182359"/>
          </a:xfrm>
          <a:prstGeom prst="rect">
            <a:avLst/>
          </a:prstGeom>
        </p:spPr>
      </p:pic>
      <p:sp>
        <p:nvSpPr>
          <p:cNvPr id="6" name="TextBox 5">
            <a:extLst>
              <a:ext uri="{FF2B5EF4-FFF2-40B4-BE49-F238E27FC236}">
                <a16:creationId xmlns:a16="http://schemas.microsoft.com/office/drawing/2014/main" id="{B2C39877-D16D-2749-B22D-1DE43AFC4124}"/>
              </a:ext>
            </a:extLst>
          </p:cNvPr>
          <p:cNvSpPr txBox="1"/>
          <p:nvPr/>
        </p:nvSpPr>
        <p:spPr>
          <a:xfrm>
            <a:off x="2950472" y="2411282"/>
            <a:ext cx="1231194" cy="276999"/>
          </a:xfrm>
          <a:prstGeom prst="rect">
            <a:avLst/>
          </a:prstGeom>
          <a:noFill/>
        </p:spPr>
        <p:txBody>
          <a:bodyPr wrap="square" rtlCol="0">
            <a:spAutoFit/>
          </a:bodyPr>
          <a:lstStyle/>
          <a:p>
            <a:r>
              <a:rPr lang="en-US" sz="1200" b="1" dirty="0">
                <a:solidFill>
                  <a:srgbClr val="C00000"/>
                </a:solidFill>
              </a:rPr>
              <a:t>1. VM stop</a:t>
            </a:r>
          </a:p>
        </p:txBody>
      </p:sp>
      <p:sp>
        <p:nvSpPr>
          <p:cNvPr id="7" name="TextBox 6">
            <a:extLst>
              <a:ext uri="{FF2B5EF4-FFF2-40B4-BE49-F238E27FC236}">
                <a16:creationId xmlns:a16="http://schemas.microsoft.com/office/drawing/2014/main" id="{31617464-9034-4B4C-94B2-8DB673F49832}"/>
              </a:ext>
            </a:extLst>
          </p:cNvPr>
          <p:cNvSpPr txBox="1"/>
          <p:nvPr/>
        </p:nvSpPr>
        <p:spPr>
          <a:xfrm>
            <a:off x="4757964" y="4373790"/>
            <a:ext cx="1603728" cy="646331"/>
          </a:xfrm>
          <a:prstGeom prst="rect">
            <a:avLst/>
          </a:prstGeom>
          <a:noFill/>
        </p:spPr>
        <p:txBody>
          <a:bodyPr wrap="square" rtlCol="0">
            <a:spAutoFit/>
          </a:bodyPr>
          <a:lstStyle/>
          <a:p>
            <a:r>
              <a:rPr lang="en-US" sz="1200" b="1" dirty="0">
                <a:solidFill>
                  <a:srgbClr val="C00000"/>
                </a:solidFill>
              </a:rPr>
              <a:t>3. Allocate local memory page for VM</a:t>
            </a:r>
          </a:p>
        </p:txBody>
      </p:sp>
      <p:sp>
        <p:nvSpPr>
          <p:cNvPr id="8" name="TextBox 7">
            <a:extLst>
              <a:ext uri="{FF2B5EF4-FFF2-40B4-BE49-F238E27FC236}">
                <a16:creationId xmlns:a16="http://schemas.microsoft.com/office/drawing/2014/main" id="{4BFDCB79-7A9D-0E42-8E29-192797B9B469}"/>
              </a:ext>
            </a:extLst>
          </p:cNvPr>
          <p:cNvSpPr txBox="1"/>
          <p:nvPr/>
        </p:nvSpPr>
        <p:spPr>
          <a:xfrm>
            <a:off x="6931191" y="2244444"/>
            <a:ext cx="1405608" cy="646331"/>
          </a:xfrm>
          <a:prstGeom prst="rect">
            <a:avLst/>
          </a:prstGeom>
          <a:noFill/>
        </p:spPr>
        <p:txBody>
          <a:bodyPr wrap="square" rtlCol="0">
            <a:spAutoFit/>
          </a:bodyPr>
          <a:lstStyle/>
          <a:p>
            <a:r>
              <a:rPr lang="en-US" sz="1200" b="1" dirty="0">
                <a:solidFill>
                  <a:srgbClr val="C00000"/>
                </a:solidFill>
              </a:rPr>
              <a:t>2. Record page address in LRU buffer</a:t>
            </a:r>
          </a:p>
        </p:txBody>
      </p:sp>
      <p:sp>
        <p:nvSpPr>
          <p:cNvPr id="11" name="TextBox 10">
            <a:extLst>
              <a:ext uri="{FF2B5EF4-FFF2-40B4-BE49-F238E27FC236}">
                <a16:creationId xmlns:a16="http://schemas.microsoft.com/office/drawing/2014/main" id="{3F04169C-F0D1-9146-93A3-1F8D862FC2F8}"/>
              </a:ext>
            </a:extLst>
          </p:cNvPr>
          <p:cNvSpPr txBox="1"/>
          <p:nvPr/>
        </p:nvSpPr>
        <p:spPr>
          <a:xfrm>
            <a:off x="2950472" y="2806245"/>
            <a:ext cx="1603728" cy="276999"/>
          </a:xfrm>
          <a:prstGeom prst="rect">
            <a:avLst/>
          </a:prstGeom>
          <a:noFill/>
        </p:spPr>
        <p:txBody>
          <a:bodyPr wrap="square" rtlCol="0">
            <a:spAutoFit/>
          </a:bodyPr>
          <a:lstStyle/>
          <a:p>
            <a:r>
              <a:rPr lang="en-US" sz="1200" b="1" dirty="0">
                <a:solidFill>
                  <a:srgbClr val="C00000"/>
                </a:solidFill>
              </a:rPr>
              <a:t>4. VM resume</a:t>
            </a:r>
          </a:p>
        </p:txBody>
      </p:sp>
      <p:cxnSp>
        <p:nvCxnSpPr>
          <p:cNvPr id="12" name="Straight Arrow Connector 11">
            <a:extLst>
              <a:ext uri="{FF2B5EF4-FFF2-40B4-BE49-F238E27FC236}">
                <a16:creationId xmlns:a16="http://schemas.microsoft.com/office/drawing/2014/main" id="{DEA2A5BB-CA80-0F4B-ABC0-D14077530D1D}"/>
              </a:ext>
            </a:extLst>
          </p:cNvPr>
          <p:cNvCxnSpPr/>
          <p:nvPr/>
        </p:nvCxnSpPr>
        <p:spPr>
          <a:xfrm>
            <a:off x="1235042" y="5373170"/>
            <a:ext cx="21786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F0FBA8-78C6-644F-AD13-E42DBCE9F386}"/>
              </a:ext>
            </a:extLst>
          </p:cNvPr>
          <p:cNvCxnSpPr/>
          <p:nvPr/>
        </p:nvCxnSpPr>
        <p:spPr>
          <a:xfrm flipV="1">
            <a:off x="1241392" y="4363914"/>
            <a:ext cx="0" cy="10219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6D10ECB-C076-9B42-B331-092787DFC844}"/>
              </a:ext>
            </a:extLst>
          </p:cNvPr>
          <p:cNvPicPr>
            <a:picLocks noChangeAspect="1"/>
          </p:cNvPicPr>
          <p:nvPr/>
        </p:nvPicPr>
        <p:blipFill>
          <a:blip r:embed="rId4"/>
          <a:stretch>
            <a:fillRect/>
          </a:stretch>
        </p:blipFill>
        <p:spPr>
          <a:xfrm>
            <a:off x="152400" y="4166596"/>
            <a:ext cx="954512" cy="954512"/>
          </a:xfrm>
          <a:prstGeom prst="rect">
            <a:avLst/>
          </a:prstGeom>
        </p:spPr>
      </p:pic>
      <p:cxnSp>
        <p:nvCxnSpPr>
          <p:cNvPr id="15" name="Straight Connector 14">
            <a:extLst>
              <a:ext uri="{FF2B5EF4-FFF2-40B4-BE49-F238E27FC236}">
                <a16:creationId xmlns:a16="http://schemas.microsoft.com/office/drawing/2014/main" id="{4B78152E-9EC0-B94A-B495-FBE764CBC79B}"/>
              </a:ext>
            </a:extLst>
          </p:cNvPr>
          <p:cNvCxnSpPr>
            <a:cxnSpLocks/>
          </p:cNvCxnSpPr>
          <p:nvPr/>
        </p:nvCxnSpPr>
        <p:spPr>
          <a:xfrm flipV="1">
            <a:off x="1235042" y="4568590"/>
            <a:ext cx="645477" cy="814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B1E3651-2DA4-DA45-BD48-46C011A85EE4}"/>
              </a:ext>
            </a:extLst>
          </p:cNvPr>
          <p:cNvCxnSpPr>
            <a:cxnSpLocks/>
          </p:cNvCxnSpPr>
          <p:nvPr/>
        </p:nvCxnSpPr>
        <p:spPr>
          <a:xfrm>
            <a:off x="1880519" y="4575821"/>
            <a:ext cx="402063" cy="603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B35A8A-B858-B24C-8E37-8F0AF4B7E490}"/>
              </a:ext>
            </a:extLst>
          </p:cNvPr>
          <p:cNvCxnSpPr>
            <a:cxnSpLocks/>
          </p:cNvCxnSpPr>
          <p:nvPr/>
        </p:nvCxnSpPr>
        <p:spPr>
          <a:xfrm>
            <a:off x="2282582" y="5179063"/>
            <a:ext cx="549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20D509-1400-D04D-976B-8A71AD694CC2}"/>
              </a:ext>
            </a:extLst>
          </p:cNvPr>
          <p:cNvCxnSpPr>
            <a:cxnSpLocks/>
          </p:cNvCxnSpPr>
          <p:nvPr/>
        </p:nvCxnSpPr>
        <p:spPr>
          <a:xfrm flipH="1">
            <a:off x="2824191" y="4829801"/>
            <a:ext cx="467394" cy="349262"/>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0426145-21A6-6E4F-8402-2DB745F4D064}"/>
              </a:ext>
            </a:extLst>
          </p:cNvPr>
          <p:cNvSpPr txBox="1"/>
          <p:nvPr/>
        </p:nvSpPr>
        <p:spPr>
          <a:xfrm>
            <a:off x="1496781" y="5494374"/>
            <a:ext cx="1487912" cy="369332"/>
          </a:xfrm>
          <a:prstGeom prst="rect">
            <a:avLst/>
          </a:prstGeom>
          <a:noFill/>
        </p:spPr>
        <p:txBody>
          <a:bodyPr wrap="square" rtlCol="0">
            <a:spAutoFit/>
          </a:bodyPr>
          <a:lstStyle/>
          <a:p>
            <a:r>
              <a:rPr lang="en-US" dirty="0"/>
              <a:t>Time</a:t>
            </a:r>
          </a:p>
        </p:txBody>
      </p:sp>
      <p:sp>
        <p:nvSpPr>
          <p:cNvPr id="20" name="TextBox 19">
            <a:extLst>
              <a:ext uri="{FF2B5EF4-FFF2-40B4-BE49-F238E27FC236}">
                <a16:creationId xmlns:a16="http://schemas.microsoft.com/office/drawing/2014/main" id="{8321DC59-89A1-C94B-9B5A-22A7488B64FA}"/>
              </a:ext>
            </a:extLst>
          </p:cNvPr>
          <p:cNvSpPr txBox="1"/>
          <p:nvPr/>
        </p:nvSpPr>
        <p:spPr>
          <a:xfrm>
            <a:off x="152401" y="5042721"/>
            <a:ext cx="1090330" cy="646331"/>
          </a:xfrm>
          <a:prstGeom prst="rect">
            <a:avLst/>
          </a:prstGeom>
          <a:noFill/>
        </p:spPr>
        <p:txBody>
          <a:bodyPr wrap="square" rtlCol="0">
            <a:spAutoFit/>
          </a:bodyPr>
          <a:lstStyle/>
          <a:p>
            <a:r>
              <a:rPr lang="en-US" dirty="0"/>
              <a:t>Memory usage</a:t>
            </a:r>
          </a:p>
        </p:txBody>
      </p:sp>
      <p:cxnSp>
        <p:nvCxnSpPr>
          <p:cNvPr id="21" name="Straight Connector 20">
            <a:extLst>
              <a:ext uri="{FF2B5EF4-FFF2-40B4-BE49-F238E27FC236}">
                <a16:creationId xmlns:a16="http://schemas.microsoft.com/office/drawing/2014/main" id="{8026895C-48FF-D144-A00A-A978719D588D}"/>
              </a:ext>
            </a:extLst>
          </p:cNvPr>
          <p:cNvCxnSpPr/>
          <p:nvPr/>
        </p:nvCxnSpPr>
        <p:spPr>
          <a:xfrm>
            <a:off x="1375551" y="4373790"/>
            <a:ext cx="0" cy="988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E0A9731-ACEE-A241-8D13-C34DEF2053DC}"/>
              </a:ext>
            </a:extLst>
          </p:cNvPr>
          <p:cNvSpPr txBox="1"/>
          <p:nvPr/>
        </p:nvSpPr>
        <p:spPr>
          <a:xfrm>
            <a:off x="6931191" y="3134058"/>
            <a:ext cx="1603728" cy="646331"/>
          </a:xfrm>
          <a:prstGeom prst="rect">
            <a:avLst/>
          </a:prstGeom>
          <a:noFill/>
        </p:spPr>
        <p:txBody>
          <a:bodyPr wrap="square" rtlCol="0">
            <a:spAutoFit/>
          </a:bodyPr>
          <a:lstStyle/>
          <a:p>
            <a:r>
              <a:rPr lang="en-US" sz="1200" b="1" dirty="0">
                <a:solidFill>
                  <a:srgbClr val="C00000"/>
                </a:solidFill>
              </a:rPr>
              <a:t>5. Evict oldest page in LRU (asynchronous)</a:t>
            </a:r>
          </a:p>
        </p:txBody>
      </p:sp>
      <p:sp>
        <p:nvSpPr>
          <p:cNvPr id="23" name="Right Arrow 22">
            <a:extLst>
              <a:ext uri="{FF2B5EF4-FFF2-40B4-BE49-F238E27FC236}">
                <a16:creationId xmlns:a16="http://schemas.microsoft.com/office/drawing/2014/main" id="{BB73D741-3AA4-2A42-B7A5-075D18953965}"/>
              </a:ext>
            </a:extLst>
          </p:cNvPr>
          <p:cNvSpPr/>
          <p:nvPr/>
        </p:nvSpPr>
        <p:spPr>
          <a:xfrm>
            <a:off x="7148149" y="2838431"/>
            <a:ext cx="971691" cy="27699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30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22" grpId="0"/>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3D1B-4568-CB46-ADD9-0A679079E765}"/>
              </a:ext>
            </a:extLst>
          </p:cNvPr>
          <p:cNvSpPr>
            <a:spLocks noGrp="1"/>
          </p:cNvSpPr>
          <p:nvPr>
            <p:ph type="title"/>
          </p:nvPr>
        </p:nvSpPr>
        <p:spPr/>
        <p:txBody>
          <a:bodyPr/>
          <a:lstStyle/>
          <a:p>
            <a:r>
              <a:rPr lang="en-US" dirty="0"/>
              <a:t>Increasing memory usage (part 2)</a:t>
            </a:r>
          </a:p>
        </p:txBody>
      </p:sp>
      <p:pic>
        <p:nvPicPr>
          <p:cNvPr id="5" name="Content Placeholder 7">
            <a:extLst>
              <a:ext uri="{FF2B5EF4-FFF2-40B4-BE49-F238E27FC236}">
                <a16:creationId xmlns:a16="http://schemas.microsoft.com/office/drawing/2014/main" id="{B814E6D1-4038-AC47-9FF3-4CF444ACFCA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969509" y="1314450"/>
            <a:ext cx="7445891" cy="4188313"/>
          </a:xfrm>
          <a:prstGeom prst="rect">
            <a:avLst/>
          </a:prstGeom>
        </p:spPr>
      </p:pic>
      <p:sp>
        <p:nvSpPr>
          <p:cNvPr id="6" name="TextBox 5">
            <a:extLst>
              <a:ext uri="{FF2B5EF4-FFF2-40B4-BE49-F238E27FC236}">
                <a16:creationId xmlns:a16="http://schemas.microsoft.com/office/drawing/2014/main" id="{B2C39877-D16D-2749-B22D-1DE43AFC4124}"/>
              </a:ext>
            </a:extLst>
          </p:cNvPr>
          <p:cNvSpPr txBox="1"/>
          <p:nvPr/>
        </p:nvSpPr>
        <p:spPr>
          <a:xfrm>
            <a:off x="2979281" y="2411282"/>
            <a:ext cx="1231194" cy="276999"/>
          </a:xfrm>
          <a:prstGeom prst="rect">
            <a:avLst/>
          </a:prstGeom>
          <a:noFill/>
        </p:spPr>
        <p:txBody>
          <a:bodyPr wrap="square" rtlCol="0">
            <a:spAutoFit/>
          </a:bodyPr>
          <a:lstStyle/>
          <a:p>
            <a:r>
              <a:rPr lang="en-US" sz="1200" b="1" dirty="0">
                <a:solidFill>
                  <a:srgbClr val="C00000"/>
                </a:solidFill>
              </a:rPr>
              <a:t>1. VM stop</a:t>
            </a:r>
          </a:p>
        </p:txBody>
      </p:sp>
      <p:sp>
        <p:nvSpPr>
          <p:cNvPr id="7" name="TextBox 6">
            <a:extLst>
              <a:ext uri="{FF2B5EF4-FFF2-40B4-BE49-F238E27FC236}">
                <a16:creationId xmlns:a16="http://schemas.microsoft.com/office/drawing/2014/main" id="{31617464-9034-4B4C-94B2-8DB673F49832}"/>
              </a:ext>
            </a:extLst>
          </p:cNvPr>
          <p:cNvSpPr txBox="1"/>
          <p:nvPr/>
        </p:nvSpPr>
        <p:spPr>
          <a:xfrm>
            <a:off x="4566196" y="4375116"/>
            <a:ext cx="1603728" cy="830997"/>
          </a:xfrm>
          <a:prstGeom prst="rect">
            <a:avLst/>
          </a:prstGeom>
          <a:noFill/>
        </p:spPr>
        <p:txBody>
          <a:bodyPr wrap="square" rtlCol="0">
            <a:spAutoFit/>
          </a:bodyPr>
          <a:lstStyle/>
          <a:p>
            <a:r>
              <a:rPr lang="en-US" sz="1200" b="1" dirty="0">
                <a:solidFill>
                  <a:srgbClr val="C00000"/>
                </a:solidFill>
              </a:rPr>
              <a:t>4. Copy memory page into VM process address space</a:t>
            </a:r>
          </a:p>
        </p:txBody>
      </p:sp>
      <p:sp>
        <p:nvSpPr>
          <p:cNvPr id="8" name="TextBox 7">
            <a:extLst>
              <a:ext uri="{FF2B5EF4-FFF2-40B4-BE49-F238E27FC236}">
                <a16:creationId xmlns:a16="http://schemas.microsoft.com/office/drawing/2014/main" id="{4BFDCB79-7A9D-0E42-8E29-192797B9B469}"/>
              </a:ext>
            </a:extLst>
          </p:cNvPr>
          <p:cNvSpPr txBox="1"/>
          <p:nvPr/>
        </p:nvSpPr>
        <p:spPr>
          <a:xfrm>
            <a:off x="6939448" y="1850804"/>
            <a:ext cx="1405608" cy="646331"/>
          </a:xfrm>
          <a:prstGeom prst="rect">
            <a:avLst/>
          </a:prstGeom>
          <a:noFill/>
        </p:spPr>
        <p:txBody>
          <a:bodyPr wrap="square" rtlCol="0">
            <a:spAutoFit/>
          </a:bodyPr>
          <a:lstStyle/>
          <a:p>
            <a:r>
              <a:rPr lang="en-US" sz="1200" b="1" dirty="0">
                <a:solidFill>
                  <a:srgbClr val="C00000"/>
                </a:solidFill>
              </a:rPr>
              <a:t>2. Match page address in LRU buffer</a:t>
            </a:r>
          </a:p>
        </p:txBody>
      </p:sp>
      <p:sp>
        <p:nvSpPr>
          <p:cNvPr id="11" name="TextBox 10">
            <a:extLst>
              <a:ext uri="{FF2B5EF4-FFF2-40B4-BE49-F238E27FC236}">
                <a16:creationId xmlns:a16="http://schemas.microsoft.com/office/drawing/2014/main" id="{3F04169C-F0D1-9146-93A3-1F8D862FC2F8}"/>
              </a:ext>
            </a:extLst>
          </p:cNvPr>
          <p:cNvSpPr txBox="1"/>
          <p:nvPr/>
        </p:nvSpPr>
        <p:spPr>
          <a:xfrm>
            <a:off x="2979281" y="2806245"/>
            <a:ext cx="1603728" cy="276999"/>
          </a:xfrm>
          <a:prstGeom prst="rect">
            <a:avLst/>
          </a:prstGeom>
          <a:noFill/>
        </p:spPr>
        <p:txBody>
          <a:bodyPr wrap="square" rtlCol="0">
            <a:spAutoFit/>
          </a:bodyPr>
          <a:lstStyle/>
          <a:p>
            <a:r>
              <a:rPr lang="en-US" sz="1200" b="1" dirty="0">
                <a:solidFill>
                  <a:srgbClr val="C00000"/>
                </a:solidFill>
              </a:rPr>
              <a:t>5. VM resume</a:t>
            </a:r>
          </a:p>
        </p:txBody>
      </p:sp>
      <p:sp>
        <p:nvSpPr>
          <p:cNvPr id="9" name="TextBox 8">
            <a:extLst>
              <a:ext uri="{FF2B5EF4-FFF2-40B4-BE49-F238E27FC236}">
                <a16:creationId xmlns:a16="http://schemas.microsoft.com/office/drawing/2014/main" id="{3566BA5B-E712-E84D-A4D7-7100DBA0CF7A}"/>
              </a:ext>
            </a:extLst>
          </p:cNvPr>
          <p:cNvSpPr txBox="1"/>
          <p:nvPr/>
        </p:nvSpPr>
        <p:spPr>
          <a:xfrm>
            <a:off x="6964994" y="2472073"/>
            <a:ext cx="1405608" cy="461665"/>
          </a:xfrm>
          <a:prstGeom prst="rect">
            <a:avLst/>
          </a:prstGeom>
          <a:noFill/>
        </p:spPr>
        <p:txBody>
          <a:bodyPr wrap="square" rtlCol="0">
            <a:spAutoFit/>
          </a:bodyPr>
          <a:lstStyle/>
          <a:p>
            <a:r>
              <a:rPr lang="en-US" sz="1200" b="1" dirty="0">
                <a:solidFill>
                  <a:srgbClr val="C00000"/>
                </a:solidFill>
              </a:rPr>
              <a:t>3. Retrieve memory page</a:t>
            </a:r>
          </a:p>
        </p:txBody>
      </p:sp>
      <p:sp>
        <p:nvSpPr>
          <p:cNvPr id="13" name="TextBox 12">
            <a:extLst>
              <a:ext uri="{FF2B5EF4-FFF2-40B4-BE49-F238E27FC236}">
                <a16:creationId xmlns:a16="http://schemas.microsoft.com/office/drawing/2014/main" id="{5924CE09-31B9-FE4C-9ADB-1BB822B54C31}"/>
              </a:ext>
            </a:extLst>
          </p:cNvPr>
          <p:cNvSpPr txBox="1"/>
          <p:nvPr/>
        </p:nvSpPr>
        <p:spPr>
          <a:xfrm>
            <a:off x="6911671" y="3155758"/>
            <a:ext cx="1603728" cy="646331"/>
          </a:xfrm>
          <a:prstGeom prst="rect">
            <a:avLst/>
          </a:prstGeom>
          <a:noFill/>
        </p:spPr>
        <p:txBody>
          <a:bodyPr wrap="square" rtlCol="0">
            <a:spAutoFit/>
          </a:bodyPr>
          <a:lstStyle/>
          <a:p>
            <a:r>
              <a:rPr lang="en-US" sz="1200" b="1" dirty="0">
                <a:solidFill>
                  <a:srgbClr val="C00000"/>
                </a:solidFill>
              </a:rPr>
              <a:t>6. Evict oldest page in LRU (asynchronous)</a:t>
            </a:r>
          </a:p>
        </p:txBody>
      </p:sp>
      <p:sp>
        <p:nvSpPr>
          <p:cNvPr id="3" name="Right Arrow 2">
            <a:extLst>
              <a:ext uri="{FF2B5EF4-FFF2-40B4-BE49-F238E27FC236}">
                <a16:creationId xmlns:a16="http://schemas.microsoft.com/office/drawing/2014/main" id="{CB41EB25-212B-C349-BADB-0FE45DD6B679}"/>
              </a:ext>
            </a:extLst>
          </p:cNvPr>
          <p:cNvSpPr/>
          <p:nvPr/>
        </p:nvSpPr>
        <p:spPr>
          <a:xfrm>
            <a:off x="7181952" y="2881125"/>
            <a:ext cx="971691" cy="27699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EE8F985D-6767-4D4C-9EA5-EF7B97D1C29E}"/>
              </a:ext>
            </a:extLst>
          </p:cNvPr>
          <p:cNvSpPr/>
          <p:nvPr/>
        </p:nvSpPr>
        <p:spPr>
          <a:xfrm flipH="1">
            <a:off x="6950444" y="2878759"/>
            <a:ext cx="971691" cy="27699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613BCA1-0E42-8C44-B17B-2795928EACE5}"/>
              </a:ext>
            </a:extLst>
          </p:cNvPr>
          <p:cNvCxnSpPr/>
          <p:nvPr/>
        </p:nvCxnSpPr>
        <p:spPr>
          <a:xfrm>
            <a:off x="1235042" y="5373170"/>
            <a:ext cx="21786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63052F0-C5BE-6F4B-8507-DBF82C2D6DA0}"/>
              </a:ext>
            </a:extLst>
          </p:cNvPr>
          <p:cNvCxnSpPr/>
          <p:nvPr/>
        </p:nvCxnSpPr>
        <p:spPr>
          <a:xfrm flipV="1">
            <a:off x="1241392" y="4363914"/>
            <a:ext cx="0" cy="10219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108F97F-E399-4B44-AC47-CF0E4C361546}"/>
              </a:ext>
            </a:extLst>
          </p:cNvPr>
          <p:cNvPicPr>
            <a:picLocks noChangeAspect="1"/>
          </p:cNvPicPr>
          <p:nvPr/>
        </p:nvPicPr>
        <p:blipFill>
          <a:blip r:embed="rId4"/>
          <a:stretch>
            <a:fillRect/>
          </a:stretch>
        </p:blipFill>
        <p:spPr>
          <a:xfrm>
            <a:off x="152400" y="4166596"/>
            <a:ext cx="954512" cy="954512"/>
          </a:xfrm>
          <a:prstGeom prst="rect">
            <a:avLst/>
          </a:prstGeom>
        </p:spPr>
      </p:pic>
      <p:cxnSp>
        <p:nvCxnSpPr>
          <p:cNvPr id="20" name="Straight Connector 19">
            <a:extLst>
              <a:ext uri="{FF2B5EF4-FFF2-40B4-BE49-F238E27FC236}">
                <a16:creationId xmlns:a16="http://schemas.microsoft.com/office/drawing/2014/main" id="{02A97FBC-FF15-064B-8EB1-EE8885DF804E}"/>
              </a:ext>
            </a:extLst>
          </p:cNvPr>
          <p:cNvCxnSpPr>
            <a:cxnSpLocks/>
          </p:cNvCxnSpPr>
          <p:nvPr/>
        </p:nvCxnSpPr>
        <p:spPr>
          <a:xfrm flipV="1">
            <a:off x="1235042" y="4568590"/>
            <a:ext cx="645477" cy="814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47B92C2-798C-4E4E-A02C-37B8BEFD010F}"/>
              </a:ext>
            </a:extLst>
          </p:cNvPr>
          <p:cNvCxnSpPr>
            <a:cxnSpLocks/>
          </p:cNvCxnSpPr>
          <p:nvPr/>
        </p:nvCxnSpPr>
        <p:spPr>
          <a:xfrm>
            <a:off x="1880519" y="4575821"/>
            <a:ext cx="402063" cy="603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73BC86-1F22-1041-83B1-CFA9FC0FB4DF}"/>
              </a:ext>
            </a:extLst>
          </p:cNvPr>
          <p:cNvCxnSpPr>
            <a:cxnSpLocks/>
          </p:cNvCxnSpPr>
          <p:nvPr/>
        </p:nvCxnSpPr>
        <p:spPr>
          <a:xfrm>
            <a:off x="2282582" y="5179063"/>
            <a:ext cx="549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079921-F445-EE49-BD98-ABA07BCEB28D}"/>
              </a:ext>
            </a:extLst>
          </p:cNvPr>
          <p:cNvCxnSpPr>
            <a:cxnSpLocks/>
          </p:cNvCxnSpPr>
          <p:nvPr/>
        </p:nvCxnSpPr>
        <p:spPr>
          <a:xfrm flipH="1">
            <a:off x="2824191" y="4829801"/>
            <a:ext cx="467394" cy="34926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1EEC899-EEC1-3A46-B7B7-66270BBA9751}"/>
              </a:ext>
            </a:extLst>
          </p:cNvPr>
          <p:cNvSpPr txBox="1"/>
          <p:nvPr/>
        </p:nvSpPr>
        <p:spPr>
          <a:xfrm>
            <a:off x="1496781" y="5494374"/>
            <a:ext cx="1487912" cy="369332"/>
          </a:xfrm>
          <a:prstGeom prst="rect">
            <a:avLst/>
          </a:prstGeom>
          <a:noFill/>
        </p:spPr>
        <p:txBody>
          <a:bodyPr wrap="square" rtlCol="0">
            <a:spAutoFit/>
          </a:bodyPr>
          <a:lstStyle/>
          <a:p>
            <a:r>
              <a:rPr lang="en-US" dirty="0"/>
              <a:t>Time</a:t>
            </a:r>
          </a:p>
        </p:txBody>
      </p:sp>
      <p:sp>
        <p:nvSpPr>
          <p:cNvPr id="25" name="TextBox 24">
            <a:extLst>
              <a:ext uri="{FF2B5EF4-FFF2-40B4-BE49-F238E27FC236}">
                <a16:creationId xmlns:a16="http://schemas.microsoft.com/office/drawing/2014/main" id="{98008A0B-8A9E-364B-89A5-5A8563EEEC47}"/>
              </a:ext>
            </a:extLst>
          </p:cNvPr>
          <p:cNvSpPr txBox="1"/>
          <p:nvPr/>
        </p:nvSpPr>
        <p:spPr>
          <a:xfrm>
            <a:off x="152401" y="5042721"/>
            <a:ext cx="1090330" cy="646331"/>
          </a:xfrm>
          <a:prstGeom prst="rect">
            <a:avLst/>
          </a:prstGeom>
          <a:noFill/>
        </p:spPr>
        <p:txBody>
          <a:bodyPr wrap="square" rtlCol="0">
            <a:spAutoFit/>
          </a:bodyPr>
          <a:lstStyle/>
          <a:p>
            <a:r>
              <a:rPr lang="en-US" dirty="0"/>
              <a:t>Memory usage</a:t>
            </a:r>
          </a:p>
        </p:txBody>
      </p:sp>
      <p:cxnSp>
        <p:nvCxnSpPr>
          <p:cNvPr id="27" name="Straight Connector 26">
            <a:extLst>
              <a:ext uri="{FF2B5EF4-FFF2-40B4-BE49-F238E27FC236}">
                <a16:creationId xmlns:a16="http://schemas.microsoft.com/office/drawing/2014/main" id="{482750D9-9261-3C4D-961F-025FD35750B9}"/>
              </a:ext>
            </a:extLst>
          </p:cNvPr>
          <p:cNvCxnSpPr/>
          <p:nvPr/>
        </p:nvCxnSpPr>
        <p:spPr>
          <a:xfrm>
            <a:off x="1758539" y="4375116"/>
            <a:ext cx="0" cy="988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58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9" grpId="0"/>
      <p:bldP spid="13" grpId="0"/>
      <p:bldP spid="3" grpId="0" animBg="1"/>
      <p:bldP spid="15" grpId="0" animBg="1"/>
      <p:bldP spid="1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3D1B-4568-CB46-ADD9-0A679079E765}"/>
              </a:ext>
            </a:extLst>
          </p:cNvPr>
          <p:cNvSpPr>
            <a:spLocks noGrp="1"/>
          </p:cNvSpPr>
          <p:nvPr>
            <p:ph type="title"/>
          </p:nvPr>
        </p:nvSpPr>
        <p:spPr/>
        <p:txBody>
          <a:bodyPr/>
          <a:lstStyle/>
          <a:p>
            <a:r>
              <a:rPr lang="en-US" dirty="0"/>
              <a:t>Reducing memory footprint</a:t>
            </a:r>
          </a:p>
        </p:txBody>
      </p:sp>
      <p:pic>
        <p:nvPicPr>
          <p:cNvPr id="5" name="Content Placeholder 7">
            <a:extLst>
              <a:ext uri="{FF2B5EF4-FFF2-40B4-BE49-F238E27FC236}">
                <a16:creationId xmlns:a16="http://schemas.microsoft.com/office/drawing/2014/main" id="{B814E6D1-4038-AC47-9FF3-4CF444ACFC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52910" y="1303416"/>
            <a:ext cx="7430965" cy="4179917"/>
          </a:xfrm>
          <a:prstGeom prst="rect">
            <a:avLst/>
          </a:prstGeom>
        </p:spPr>
      </p:pic>
      <p:sp>
        <p:nvSpPr>
          <p:cNvPr id="7" name="TextBox 6">
            <a:extLst>
              <a:ext uri="{FF2B5EF4-FFF2-40B4-BE49-F238E27FC236}">
                <a16:creationId xmlns:a16="http://schemas.microsoft.com/office/drawing/2014/main" id="{31617464-9034-4B4C-94B2-8DB673F49832}"/>
              </a:ext>
            </a:extLst>
          </p:cNvPr>
          <p:cNvSpPr txBox="1"/>
          <p:nvPr/>
        </p:nvSpPr>
        <p:spPr>
          <a:xfrm>
            <a:off x="2234465" y="2370300"/>
            <a:ext cx="2002773" cy="830997"/>
          </a:xfrm>
          <a:prstGeom prst="rect">
            <a:avLst/>
          </a:prstGeom>
          <a:noFill/>
        </p:spPr>
        <p:txBody>
          <a:bodyPr wrap="square" rtlCol="0">
            <a:spAutoFit/>
          </a:bodyPr>
          <a:lstStyle/>
          <a:p>
            <a:r>
              <a:rPr lang="en-US" sz="1200" b="1" dirty="0">
                <a:solidFill>
                  <a:srgbClr val="C00000"/>
                </a:solidFill>
              </a:rPr>
              <a:t>VM may experience more frequent page faults, but handling will continue as usual</a:t>
            </a:r>
          </a:p>
        </p:txBody>
      </p:sp>
      <p:sp>
        <p:nvSpPr>
          <p:cNvPr id="8" name="TextBox 7">
            <a:extLst>
              <a:ext uri="{FF2B5EF4-FFF2-40B4-BE49-F238E27FC236}">
                <a16:creationId xmlns:a16="http://schemas.microsoft.com/office/drawing/2014/main" id="{4BFDCB79-7A9D-0E42-8E29-192797B9B469}"/>
              </a:ext>
            </a:extLst>
          </p:cNvPr>
          <p:cNvSpPr txBox="1"/>
          <p:nvPr/>
        </p:nvSpPr>
        <p:spPr>
          <a:xfrm>
            <a:off x="6907437" y="2075130"/>
            <a:ext cx="1405608" cy="830997"/>
          </a:xfrm>
          <a:prstGeom prst="rect">
            <a:avLst/>
          </a:prstGeom>
          <a:noFill/>
        </p:spPr>
        <p:txBody>
          <a:bodyPr wrap="square" rtlCol="0">
            <a:spAutoFit/>
          </a:bodyPr>
          <a:lstStyle/>
          <a:p>
            <a:r>
              <a:rPr lang="en-US" sz="1200" b="1" dirty="0">
                <a:solidFill>
                  <a:srgbClr val="C00000"/>
                </a:solidFill>
              </a:rPr>
              <a:t>1. Cloud operator reduces LRU buffer size</a:t>
            </a:r>
          </a:p>
        </p:txBody>
      </p:sp>
      <p:sp>
        <p:nvSpPr>
          <p:cNvPr id="13" name="TextBox 12">
            <a:extLst>
              <a:ext uri="{FF2B5EF4-FFF2-40B4-BE49-F238E27FC236}">
                <a16:creationId xmlns:a16="http://schemas.microsoft.com/office/drawing/2014/main" id="{5924CE09-31B9-FE4C-9ADB-1BB822B54C31}"/>
              </a:ext>
            </a:extLst>
          </p:cNvPr>
          <p:cNvSpPr txBox="1"/>
          <p:nvPr/>
        </p:nvSpPr>
        <p:spPr>
          <a:xfrm>
            <a:off x="6907437" y="3166619"/>
            <a:ext cx="1405608" cy="646331"/>
          </a:xfrm>
          <a:prstGeom prst="rect">
            <a:avLst/>
          </a:prstGeom>
          <a:noFill/>
        </p:spPr>
        <p:txBody>
          <a:bodyPr wrap="square" rtlCol="0">
            <a:spAutoFit/>
          </a:bodyPr>
          <a:lstStyle/>
          <a:p>
            <a:r>
              <a:rPr lang="en-US" sz="1200" b="1" dirty="0">
                <a:solidFill>
                  <a:srgbClr val="C00000"/>
                </a:solidFill>
              </a:rPr>
              <a:t>2. Evict pages no longer in LRU list</a:t>
            </a:r>
          </a:p>
        </p:txBody>
      </p:sp>
      <p:sp>
        <p:nvSpPr>
          <p:cNvPr id="12" name="Right Arrow 11">
            <a:extLst>
              <a:ext uri="{FF2B5EF4-FFF2-40B4-BE49-F238E27FC236}">
                <a16:creationId xmlns:a16="http://schemas.microsoft.com/office/drawing/2014/main" id="{FBDBAD9A-A2C8-3642-8786-ED09FE68A84B}"/>
              </a:ext>
            </a:extLst>
          </p:cNvPr>
          <p:cNvSpPr/>
          <p:nvPr/>
        </p:nvSpPr>
        <p:spPr>
          <a:xfrm>
            <a:off x="7061331" y="2889260"/>
            <a:ext cx="971691" cy="27699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BA69D55-0583-3140-A49F-1BD4534B981A}"/>
              </a:ext>
            </a:extLst>
          </p:cNvPr>
          <p:cNvCxnSpPr/>
          <p:nvPr/>
        </p:nvCxnSpPr>
        <p:spPr>
          <a:xfrm>
            <a:off x="1235042" y="5373170"/>
            <a:ext cx="21786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EAA83F-21CF-5841-B901-D511A70067D0}"/>
              </a:ext>
            </a:extLst>
          </p:cNvPr>
          <p:cNvCxnSpPr/>
          <p:nvPr/>
        </p:nvCxnSpPr>
        <p:spPr>
          <a:xfrm flipV="1">
            <a:off x="1241392" y="4363914"/>
            <a:ext cx="0" cy="10219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14A4515-3F59-174D-A9FA-F91A240ED203}"/>
              </a:ext>
            </a:extLst>
          </p:cNvPr>
          <p:cNvPicPr>
            <a:picLocks noChangeAspect="1"/>
          </p:cNvPicPr>
          <p:nvPr/>
        </p:nvPicPr>
        <p:blipFill>
          <a:blip r:embed="rId3"/>
          <a:stretch>
            <a:fillRect/>
          </a:stretch>
        </p:blipFill>
        <p:spPr>
          <a:xfrm>
            <a:off x="152400" y="4166596"/>
            <a:ext cx="954512" cy="954512"/>
          </a:xfrm>
          <a:prstGeom prst="rect">
            <a:avLst/>
          </a:prstGeom>
        </p:spPr>
      </p:pic>
      <p:cxnSp>
        <p:nvCxnSpPr>
          <p:cNvPr id="17" name="Straight Connector 16">
            <a:extLst>
              <a:ext uri="{FF2B5EF4-FFF2-40B4-BE49-F238E27FC236}">
                <a16:creationId xmlns:a16="http://schemas.microsoft.com/office/drawing/2014/main" id="{55CFC360-5018-5946-8155-76399D5A21F8}"/>
              </a:ext>
            </a:extLst>
          </p:cNvPr>
          <p:cNvCxnSpPr>
            <a:cxnSpLocks/>
          </p:cNvCxnSpPr>
          <p:nvPr/>
        </p:nvCxnSpPr>
        <p:spPr>
          <a:xfrm flipV="1">
            <a:off x="1235042" y="4568590"/>
            <a:ext cx="645477" cy="814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F1C6AA-0A99-D241-9FB0-F625A21EBD51}"/>
              </a:ext>
            </a:extLst>
          </p:cNvPr>
          <p:cNvCxnSpPr>
            <a:cxnSpLocks/>
          </p:cNvCxnSpPr>
          <p:nvPr/>
        </p:nvCxnSpPr>
        <p:spPr>
          <a:xfrm>
            <a:off x="1880519" y="4575821"/>
            <a:ext cx="402063" cy="603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FE81552-8087-C34D-96AE-32302533F30A}"/>
              </a:ext>
            </a:extLst>
          </p:cNvPr>
          <p:cNvCxnSpPr>
            <a:cxnSpLocks/>
          </p:cNvCxnSpPr>
          <p:nvPr/>
        </p:nvCxnSpPr>
        <p:spPr>
          <a:xfrm>
            <a:off x="2282582" y="5179063"/>
            <a:ext cx="549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3428CA-F6ED-254B-870F-878AFE49F175}"/>
              </a:ext>
            </a:extLst>
          </p:cNvPr>
          <p:cNvCxnSpPr>
            <a:cxnSpLocks/>
          </p:cNvCxnSpPr>
          <p:nvPr/>
        </p:nvCxnSpPr>
        <p:spPr>
          <a:xfrm flipH="1">
            <a:off x="2824191" y="4829801"/>
            <a:ext cx="467394" cy="349262"/>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004C65-0017-6C4A-BA98-58FA3513E39A}"/>
              </a:ext>
            </a:extLst>
          </p:cNvPr>
          <p:cNvSpPr txBox="1"/>
          <p:nvPr/>
        </p:nvSpPr>
        <p:spPr>
          <a:xfrm>
            <a:off x="1496781" y="5494374"/>
            <a:ext cx="1487912" cy="369332"/>
          </a:xfrm>
          <a:prstGeom prst="rect">
            <a:avLst/>
          </a:prstGeom>
          <a:noFill/>
        </p:spPr>
        <p:txBody>
          <a:bodyPr wrap="square" rtlCol="0">
            <a:spAutoFit/>
          </a:bodyPr>
          <a:lstStyle/>
          <a:p>
            <a:r>
              <a:rPr lang="en-US" dirty="0"/>
              <a:t>Time</a:t>
            </a:r>
          </a:p>
        </p:txBody>
      </p:sp>
      <p:sp>
        <p:nvSpPr>
          <p:cNvPr id="22" name="TextBox 21">
            <a:extLst>
              <a:ext uri="{FF2B5EF4-FFF2-40B4-BE49-F238E27FC236}">
                <a16:creationId xmlns:a16="http://schemas.microsoft.com/office/drawing/2014/main" id="{08428028-8EB2-CA4C-8726-5F89AD7B4372}"/>
              </a:ext>
            </a:extLst>
          </p:cNvPr>
          <p:cNvSpPr txBox="1"/>
          <p:nvPr/>
        </p:nvSpPr>
        <p:spPr>
          <a:xfrm>
            <a:off x="152401" y="5042721"/>
            <a:ext cx="1090330" cy="646331"/>
          </a:xfrm>
          <a:prstGeom prst="rect">
            <a:avLst/>
          </a:prstGeom>
          <a:noFill/>
        </p:spPr>
        <p:txBody>
          <a:bodyPr wrap="square" rtlCol="0">
            <a:spAutoFit/>
          </a:bodyPr>
          <a:lstStyle/>
          <a:p>
            <a:r>
              <a:rPr lang="en-US" dirty="0"/>
              <a:t>Memory usage</a:t>
            </a:r>
          </a:p>
        </p:txBody>
      </p:sp>
      <p:cxnSp>
        <p:nvCxnSpPr>
          <p:cNvPr id="24" name="Straight Connector 23">
            <a:extLst>
              <a:ext uri="{FF2B5EF4-FFF2-40B4-BE49-F238E27FC236}">
                <a16:creationId xmlns:a16="http://schemas.microsoft.com/office/drawing/2014/main" id="{6FD63818-8F68-1D43-982A-71F2B23FD52D}"/>
              </a:ext>
            </a:extLst>
          </p:cNvPr>
          <p:cNvCxnSpPr/>
          <p:nvPr/>
        </p:nvCxnSpPr>
        <p:spPr>
          <a:xfrm>
            <a:off x="2466318" y="4384483"/>
            <a:ext cx="0" cy="988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62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F8F8-81BE-D84E-A7F6-439E009BA08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906DFDD-50E9-A44F-A467-021715CB93DA}"/>
              </a:ext>
            </a:extLst>
          </p:cNvPr>
          <p:cNvSpPr>
            <a:spLocks noGrp="1"/>
          </p:cNvSpPr>
          <p:nvPr>
            <p:ph idx="1"/>
          </p:nvPr>
        </p:nvSpPr>
        <p:spPr/>
        <p:txBody>
          <a:bodyPr>
            <a:normAutofit/>
          </a:bodyPr>
          <a:lstStyle/>
          <a:p>
            <a:r>
              <a:rPr lang="en-US" dirty="0">
                <a:solidFill>
                  <a:schemeClr val="bg1">
                    <a:lumMod val="75000"/>
                  </a:schemeClr>
                </a:solidFill>
              </a:rPr>
              <a:t>Uniqueness among related works</a:t>
            </a:r>
          </a:p>
          <a:p>
            <a:r>
              <a:rPr lang="en-US" dirty="0">
                <a:solidFill>
                  <a:schemeClr val="bg1">
                    <a:lumMod val="75000"/>
                  </a:schemeClr>
                </a:solidFill>
              </a:rPr>
              <a:t>FluidMem architecture</a:t>
            </a:r>
          </a:p>
          <a:p>
            <a:r>
              <a:rPr lang="en-US" dirty="0">
                <a:solidFill>
                  <a:schemeClr val="bg1">
                    <a:lumMod val="75000"/>
                  </a:schemeClr>
                </a:solidFill>
              </a:rPr>
              <a:t>FluidMem page fault handling</a:t>
            </a:r>
          </a:p>
          <a:p>
            <a:r>
              <a:rPr lang="en-US" dirty="0"/>
              <a:t>Evaluation</a:t>
            </a:r>
          </a:p>
          <a:p>
            <a:pPr lvl="1"/>
            <a:r>
              <a:rPr lang="en-US" dirty="0"/>
              <a:t>Page fault latency</a:t>
            </a:r>
          </a:p>
          <a:p>
            <a:pPr lvl="1"/>
            <a:r>
              <a:rPr lang="en-US" dirty="0"/>
              <a:t>Application: Graph500</a:t>
            </a:r>
          </a:p>
          <a:p>
            <a:pPr lvl="1"/>
            <a:r>
              <a:rPr lang="en-US" dirty="0"/>
              <a:t>Application: MongoDB</a:t>
            </a:r>
          </a:p>
          <a:p>
            <a:r>
              <a:rPr lang="en-US" dirty="0">
                <a:solidFill>
                  <a:schemeClr val="bg1">
                    <a:lumMod val="75000"/>
                  </a:schemeClr>
                </a:solidFill>
              </a:rPr>
              <a:t>Conclusion</a:t>
            </a:r>
          </a:p>
        </p:txBody>
      </p:sp>
    </p:spTree>
    <p:extLst>
      <p:ext uri="{BB962C8B-B14F-4D97-AF65-F5344CB8AC3E}">
        <p14:creationId xmlns:p14="http://schemas.microsoft.com/office/powerpoint/2010/main" val="3357020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5A2D-7625-0541-9C51-D95A19433CE7}"/>
              </a:ext>
            </a:extLst>
          </p:cNvPr>
          <p:cNvSpPr>
            <a:spLocks noGrp="1"/>
          </p:cNvSpPr>
          <p:nvPr>
            <p:ph type="title"/>
          </p:nvPr>
        </p:nvSpPr>
        <p:spPr>
          <a:xfrm>
            <a:off x="609600" y="274638"/>
            <a:ext cx="11296650" cy="1143000"/>
          </a:xfrm>
        </p:spPr>
        <p:txBody>
          <a:bodyPr>
            <a:normAutofit fontScale="90000"/>
          </a:bodyPr>
          <a:lstStyle/>
          <a:p>
            <a:r>
              <a:rPr lang="en-US" dirty="0"/>
              <a:t>Non-Volatile Memory express over Fabrics (</a:t>
            </a:r>
            <a:r>
              <a:rPr lang="en-US" dirty="0" err="1"/>
              <a:t>NVMeoF</a:t>
            </a:r>
            <a:r>
              <a:rPr lang="en-US" dirty="0"/>
              <a:t>)</a:t>
            </a:r>
          </a:p>
        </p:txBody>
      </p:sp>
      <p:sp>
        <p:nvSpPr>
          <p:cNvPr id="3" name="Content Placeholder 2">
            <a:extLst>
              <a:ext uri="{FF2B5EF4-FFF2-40B4-BE49-F238E27FC236}">
                <a16:creationId xmlns:a16="http://schemas.microsoft.com/office/drawing/2014/main" id="{FEC47F27-051F-E742-A481-E8D793DC7907}"/>
              </a:ext>
            </a:extLst>
          </p:cNvPr>
          <p:cNvSpPr>
            <a:spLocks noGrp="1"/>
          </p:cNvSpPr>
          <p:nvPr>
            <p:ph idx="1"/>
          </p:nvPr>
        </p:nvSpPr>
        <p:spPr/>
        <p:txBody>
          <a:bodyPr/>
          <a:lstStyle/>
          <a:p>
            <a:r>
              <a:rPr lang="en-US" dirty="0"/>
              <a:t>Included in Linux since 4.8</a:t>
            </a:r>
          </a:p>
          <a:p>
            <a:r>
              <a:rPr lang="en-US" dirty="0"/>
              <a:t>Local block device that is backed by a remote server</a:t>
            </a:r>
          </a:p>
          <a:p>
            <a:r>
              <a:rPr lang="en-US" dirty="0"/>
              <a:t>Uses RDMA for network transfers</a:t>
            </a:r>
          </a:p>
          <a:p>
            <a:pPr marL="0" indent="0">
              <a:buNone/>
            </a:pPr>
            <a:endParaRPr lang="en-US" dirty="0"/>
          </a:p>
        </p:txBody>
      </p:sp>
    </p:spTree>
    <p:extLst>
      <p:ext uri="{BB962C8B-B14F-4D97-AF65-F5344CB8AC3E}">
        <p14:creationId xmlns:p14="http://schemas.microsoft.com/office/powerpoint/2010/main" val="3574201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674C-5839-3A41-A4FE-8C781D00CBBC}"/>
              </a:ext>
            </a:extLst>
          </p:cNvPr>
          <p:cNvSpPr>
            <a:spLocks noGrp="1"/>
          </p:cNvSpPr>
          <p:nvPr>
            <p:ph type="title"/>
          </p:nvPr>
        </p:nvSpPr>
        <p:spPr>
          <a:xfrm>
            <a:off x="609600" y="227016"/>
            <a:ext cx="11485556" cy="1143000"/>
          </a:xfrm>
        </p:spPr>
        <p:txBody>
          <a:bodyPr/>
          <a:lstStyle/>
          <a:p>
            <a:r>
              <a:rPr lang="en-US" dirty="0" err="1"/>
              <a:t>Infiniswap</a:t>
            </a:r>
            <a:r>
              <a:rPr lang="en-US" dirty="0"/>
              <a:t>: swap-based memory disaggregation</a:t>
            </a:r>
          </a:p>
        </p:txBody>
      </p:sp>
      <p:sp>
        <p:nvSpPr>
          <p:cNvPr id="3" name="Content Placeholder 2">
            <a:extLst>
              <a:ext uri="{FF2B5EF4-FFF2-40B4-BE49-F238E27FC236}">
                <a16:creationId xmlns:a16="http://schemas.microsoft.com/office/drawing/2014/main" id="{2EEE4A50-A625-744A-83FA-B1C91CD02F60}"/>
              </a:ext>
            </a:extLst>
          </p:cNvPr>
          <p:cNvSpPr>
            <a:spLocks noGrp="1"/>
          </p:cNvSpPr>
          <p:nvPr>
            <p:ph idx="1"/>
          </p:nvPr>
        </p:nvSpPr>
        <p:spPr/>
        <p:txBody>
          <a:bodyPr/>
          <a:lstStyle/>
          <a:p>
            <a:r>
              <a:rPr lang="en-US" b="1" dirty="0"/>
              <a:t>Efficient Memory Disaggregation with </a:t>
            </a:r>
            <a:r>
              <a:rPr lang="en-US" b="1" dirty="0" err="1"/>
              <a:t>Infiniswap</a:t>
            </a:r>
            <a:endParaRPr lang="en-US" b="1" dirty="0"/>
          </a:p>
          <a:p>
            <a:pPr lvl="1"/>
            <a:r>
              <a:rPr lang="en-US" dirty="0"/>
              <a:t>Gu et al., NSDI 2017</a:t>
            </a:r>
          </a:p>
          <a:p>
            <a:r>
              <a:rPr lang="en-US" dirty="0"/>
              <a:t>Similar to </a:t>
            </a:r>
            <a:r>
              <a:rPr lang="en-US" dirty="0" err="1"/>
              <a:t>NVMeoF</a:t>
            </a:r>
            <a:r>
              <a:rPr lang="en-US" dirty="0"/>
              <a:t>, a local block device enables swapping to remote memory over RDMA</a:t>
            </a:r>
          </a:p>
          <a:p>
            <a:r>
              <a:rPr lang="en-US" dirty="0"/>
              <a:t>Supports adding and removing servers</a:t>
            </a:r>
          </a:p>
          <a:p>
            <a:r>
              <a:rPr lang="en-US" dirty="0"/>
              <a:t>Reduces CPU load on remote server using RDMA</a:t>
            </a:r>
          </a:p>
        </p:txBody>
      </p:sp>
    </p:spTree>
    <p:extLst>
      <p:ext uri="{BB962C8B-B14F-4D97-AF65-F5344CB8AC3E}">
        <p14:creationId xmlns:p14="http://schemas.microsoft.com/office/powerpoint/2010/main" val="258281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69317-9C37-894E-9AFF-E6F1672DAC48}"/>
              </a:ext>
            </a:extLst>
          </p:cNvPr>
          <p:cNvSpPr>
            <a:spLocks noGrp="1"/>
          </p:cNvSpPr>
          <p:nvPr>
            <p:ph type="title"/>
          </p:nvPr>
        </p:nvSpPr>
        <p:spPr>
          <a:xfrm>
            <a:off x="609599" y="274638"/>
            <a:ext cx="11260667" cy="1143000"/>
          </a:xfrm>
        </p:spPr>
        <p:txBody>
          <a:bodyPr>
            <a:normAutofit/>
          </a:bodyPr>
          <a:lstStyle/>
          <a:p>
            <a:r>
              <a:rPr lang="en-US" dirty="0"/>
              <a:t>Comparing remote fault latency on hypervisor</a:t>
            </a:r>
          </a:p>
        </p:txBody>
      </p:sp>
      <p:sp>
        <p:nvSpPr>
          <p:cNvPr id="5" name="Content Placeholder 4">
            <a:extLst>
              <a:ext uri="{FF2B5EF4-FFF2-40B4-BE49-F238E27FC236}">
                <a16:creationId xmlns:a16="http://schemas.microsoft.com/office/drawing/2014/main" id="{36FC9DB4-458B-9C46-BCE2-E76BFA6E6C59}"/>
              </a:ext>
            </a:extLst>
          </p:cNvPr>
          <p:cNvSpPr>
            <a:spLocks noGrp="1"/>
          </p:cNvSpPr>
          <p:nvPr>
            <p:ph idx="1"/>
          </p:nvPr>
        </p:nvSpPr>
        <p:spPr>
          <a:xfrm>
            <a:off x="609600" y="1600204"/>
            <a:ext cx="10972800" cy="4207930"/>
          </a:xfrm>
        </p:spPr>
        <p:txBody>
          <a:bodyPr>
            <a:noAutofit/>
          </a:bodyPr>
          <a:lstStyle/>
          <a:p>
            <a:r>
              <a:rPr lang="en-US" sz="2400" dirty="0" err="1"/>
              <a:t>CloudLab</a:t>
            </a:r>
            <a:r>
              <a:rPr lang="en-US" sz="2400" dirty="0"/>
              <a:t> servers</a:t>
            </a:r>
          </a:p>
          <a:p>
            <a:pPr lvl="1"/>
            <a:r>
              <a:rPr lang="en-US" sz="2400" dirty="0"/>
              <a:t>64 GB DRAM, FDR </a:t>
            </a:r>
            <a:r>
              <a:rPr lang="en-US" sz="2400" dirty="0" err="1"/>
              <a:t>Infiniband</a:t>
            </a:r>
            <a:r>
              <a:rPr lang="en-US" sz="2400" dirty="0"/>
              <a:t> (56 Gbit/s), Linux kernel 4.10</a:t>
            </a:r>
          </a:p>
          <a:p>
            <a:r>
              <a:rPr lang="en-US" sz="2400" dirty="0"/>
              <a:t>3 configurations</a:t>
            </a:r>
          </a:p>
          <a:p>
            <a:pPr lvl="1"/>
            <a:r>
              <a:rPr lang="en-US" sz="2400" dirty="0"/>
              <a:t>FluidMem</a:t>
            </a:r>
          </a:p>
          <a:p>
            <a:pPr lvl="1"/>
            <a:r>
              <a:rPr lang="en-US" sz="2400" dirty="0" err="1"/>
              <a:t>Infiniswap</a:t>
            </a:r>
            <a:endParaRPr lang="en-US" sz="2400" dirty="0"/>
          </a:p>
          <a:p>
            <a:pPr lvl="1"/>
            <a:r>
              <a:rPr lang="en-US" sz="2400" dirty="0" err="1"/>
              <a:t>NVMeoF</a:t>
            </a:r>
            <a:endParaRPr lang="en-US" sz="2400" dirty="0"/>
          </a:p>
          <a:p>
            <a:r>
              <a:rPr lang="en-US" sz="2400" dirty="0"/>
              <a:t>Application workload</a:t>
            </a:r>
          </a:p>
          <a:p>
            <a:pPr lvl="1"/>
            <a:r>
              <a:rPr lang="en-US" sz="2400" dirty="0" err="1"/>
              <a:t>Pmbench</a:t>
            </a:r>
            <a:r>
              <a:rPr lang="en-US" sz="2400" dirty="0"/>
              <a:t> on hypervisor (no virtualization)</a:t>
            </a:r>
          </a:p>
          <a:p>
            <a:pPr lvl="2"/>
            <a:r>
              <a:rPr lang="en-US" sz="2000" i="0" dirty="0"/>
              <a:t>100% random reads, then 100% random writes</a:t>
            </a:r>
          </a:p>
          <a:p>
            <a:pPr lvl="2"/>
            <a:r>
              <a:rPr lang="en-US" sz="2000" i="0" dirty="0"/>
              <a:t>99.93% remote accesses (10 MB local memory)</a:t>
            </a:r>
          </a:p>
        </p:txBody>
      </p:sp>
    </p:spTree>
    <p:extLst>
      <p:ext uri="{BB962C8B-B14F-4D97-AF65-F5344CB8AC3E}">
        <p14:creationId xmlns:p14="http://schemas.microsoft.com/office/powerpoint/2010/main" val="3703575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0E42-94C5-5B4B-9FC9-8A02DD21A0C8}"/>
              </a:ext>
            </a:extLst>
          </p:cNvPr>
          <p:cNvSpPr>
            <a:spLocks noGrp="1"/>
          </p:cNvSpPr>
          <p:nvPr>
            <p:ph type="title"/>
          </p:nvPr>
        </p:nvSpPr>
        <p:spPr/>
        <p:txBody>
          <a:bodyPr/>
          <a:lstStyle/>
          <a:p>
            <a:r>
              <a:rPr lang="en-US" dirty="0" err="1"/>
              <a:t>RAMCloud</a:t>
            </a:r>
            <a:r>
              <a:rPr lang="en-US" dirty="0"/>
              <a:t> backend for FluidMem</a:t>
            </a:r>
          </a:p>
        </p:txBody>
      </p:sp>
      <p:sp>
        <p:nvSpPr>
          <p:cNvPr id="3" name="Content Placeholder 2">
            <a:extLst>
              <a:ext uri="{FF2B5EF4-FFF2-40B4-BE49-F238E27FC236}">
                <a16:creationId xmlns:a16="http://schemas.microsoft.com/office/drawing/2014/main" id="{4EEC9C26-1E06-3648-8C01-1DC9CEA2B9BA}"/>
              </a:ext>
            </a:extLst>
          </p:cNvPr>
          <p:cNvSpPr>
            <a:spLocks noGrp="1"/>
          </p:cNvSpPr>
          <p:nvPr>
            <p:ph idx="1"/>
          </p:nvPr>
        </p:nvSpPr>
        <p:spPr>
          <a:xfrm>
            <a:off x="609600" y="1600203"/>
            <a:ext cx="10972800" cy="3570887"/>
          </a:xfrm>
        </p:spPr>
        <p:txBody>
          <a:bodyPr/>
          <a:lstStyle/>
          <a:p>
            <a:r>
              <a:rPr lang="en-US" dirty="0"/>
              <a:t>RAMCloud</a:t>
            </a:r>
            <a:r>
              <a:rPr lang="en-US" baseline="30000" dirty="0"/>
              <a:t>1</a:t>
            </a:r>
            <a:r>
              <a:rPr lang="en-US" dirty="0"/>
              <a:t> is a distributed in-memory key-value store suitable for datacenter infrastructures</a:t>
            </a:r>
          </a:p>
          <a:p>
            <a:pPr lvl="1"/>
            <a:r>
              <a:rPr lang="en-US" dirty="0"/>
              <a:t>User space support for </a:t>
            </a:r>
            <a:r>
              <a:rPr lang="en-US" dirty="0" err="1"/>
              <a:t>Infiniband</a:t>
            </a:r>
            <a:r>
              <a:rPr lang="en-US" dirty="0"/>
              <a:t> and DPDK (Ethernet) network transports</a:t>
            </a:r>
          </a:p>
          <a:p>
            <a:pPr lvl="1"/>
            <a:r>
              <a:rPr lang="en-US" dirty="0"/>
              <a:t>Options for providing replication</a:t>
            </a:r>
          </a:p>
          <a:p>
            <a:pPr lvl="2"/>
            <a:r>
              <a:rPr lang="en-US" i="0" dirty="0"/>
              <a:t>Impact would be on write latency (asynchronous in FluidMem)</a:t>
            </a:r>
          </a:p>
          <a:p>
            <a:pPr lvl="1"/>
            <a:r>
              <a:rPr lang="en-US" dirty="0"/>
              <a:t>Does not take advantage of RDMA</a:t>
            </a:r>
          </a:p>
        </p:txBody>
      </p:sp>
      <p:sp>
        <p:nvSpPr>
          <p:cNvPr id="4" name="Slide Number Placeholder 3">
            <a:extLst>
              <a:ext uri="{FF2B5EF4-FFF2-40B4-BE49-F238E27FC236}">
                <a16:creationId xmlns:a16="http://schemas.microsoft.com/office/drawing/2014/main" id="{D4E374B6-0D24-9E43-A38C-8B9E0C633F2E}"/>
              </a:ext>
            </a:extLst>
          </p:cNvPr>
          <p:cNvSpPr>
            <a:spLocks noGrp="1"/>
          </p:cNvSpPr>
          <p:nvPr>
            <p:ph type="sldNum" sz="quarter" idx="4294967295"/>
          </p:nvPr>
        </p:nvSpPr>
        <p:spPr>
          <a:xfrm>
            <a:off x="9250356" y="6356353"/>
            <a:ext cx="2844800" cy="365125"/>
          </a:xfrm>
        </p:spPr>
        <p:txBody>
          <a:bodyPr/>
          <a:lstStyle/>
          <a:p>
            <a:fld id="{9E3EFB43-BEAF-4970-A06C-24B01B76FA99}" type="slidenum">
              <a:rPr lang="en-US" smtClean="0"/>
              <a:pPr/>
              <a:t>19</a:t>
            </a:fld>
            <a:endParaRPr lang="en-US" dirty="0"/>
          </a:p>
        </p:txBody>
      </p:sp>
      <p:sp>
        <p:nvSpPr>
          <p:cNvPr id="5" name="TextBox 4">
            <a:extLst>
              <a:ext uri="{FF2B5EF4-FFF2-40B4-BE49-F238E27FC236}">
                <a16:creationId xmlns:a16="http://schemas.microsoft.com/office/drawing/2014/main" id="{EDBD098B-36BE-864A-AAE2-5D35D1EC2790}"/>
              </a:ext>
            </a:extLst>
          </p:cNvPr>
          <p:cNvSpPr txBox="1"/>
          <p:nvPr/>
        </p:nvSpPr>
        <p:spPr>
          <a:xfrm>
            <a:off x="601717" y="5376041"/>
            <a:ext cx="10741572" cy="923330"/>
          </a:xfrm>
          <a:prstGeom prst="rect">
            <a:avLst/>
          </a:prstGeom>
          <a:noFill/>
        </p:spPr>
        <p:txBody>
          <a:bodyPr wrap="square" rtlCol="0">
            <a:spAutoFit/>
          </a:bodyPr>
          <a:lstStyle/>
          <a:p>
            <a:r>
              <a:rPr lang="en-US" dirty="0"/>
              <a:t>[1] J. </a:t>
            </a:r>
            <a:r>
              <a:rPr lang="en-US" dirty="0" err="1"/>
              <a:t>Ousterhout</a:t>
            </a:r>
            <a:r>
              <a:rPr lang="en-US" dirty="0"/>
              <a:t> et al., “The </a:t>
            </a:r>
            <a:r>
              <a:rPr lang="en-US" dirty="0" err="1"/>
              <a:t>RAMCloud</a:t>
            </a:r>
            <a:r>
              <a:rPr lang="en-US" dirty="0"/>
              <a:t> Storage System,” ACM Transactions on Computer Systems, vol. 33, no. 3, pp. 7:1–7:55, Aug. 2015.</a:t>
            </a:r>
          </a:p>
          <a:p>
            <a:endParaRPr lang="en-US" dirty="0"/>
          </a:p>
        </p:txBody>
      </p:sp>
    </p:spTree>
    <p:extLst>
      <p:ext uri="{BB962C8B-B14F-4D97-AF65-F5344CB8AC3E}">
        <p14:creationId xmlns:p14="http://schemas.microsoft.com/office/powerpoint/2010/main" val="1360807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Graphic 40" descr="Computer">
            <a:extLst>
              <a:ext uri="{FF2B5EF4-FFF2-40B4-BE49-F238E27FC236}">
                <a16:creationId xmlns:a16="http://schemas.microsoft.com/office/drawing/2014/main" id="{D07AB3EF-641D-C148-AA14-59D6A0B8A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7087" y="3710670"/>
            <a:ext cx="1748358" cy="1748358"/>
          </a:xfrm>
          <a:prstGeom prst="rect">
            <a:avLst/>
          </a:prstGeom>
        </p:spPr>
      </p:pic>
      <p:sp>
        <p:nvSpPr>
          <p:cNvPr id="2" name="Title 1">
            <a:extLst>
              <a:ext uri="{FF2B5EF4-FFF2-40B4-BE49-F238E27FC236}">
                <a16:creationId xmlns:a16="http://schemas.microsoft.com/office/drawing/2014/main" id="{7FAFDBF6-143C-F14C-97E4-04282AAE2A74}"/>
              </a:ext>
            </a:extLst>
          </p:cNvPr>
          <p:cNvSpPr>
            <a:spLocks noGrp="1"/>
          </p:cNvSpPr>
          <p:nvPr>
            <p:ph type="title"/>
          </p:nvPr>
        </p:nvSpPr>
        <p:spPr/>
        <p:txBody>
          <a:bodyPr>
            <a:normAutofit fontScale="90000"/>
          </a:bodyPr>
          <a:lstStyle/>
          <a:p>
            <a:r>
              <a:rPr lang="en-US" dirty="0"/>
              <a:t>Motivation: a memory-intensive graph application</a:t>
            </a:r>
          </a:p>
        </p:txBody>
      </p:sp>
      <p:pic>
        <p:nvPicPr>
          <p:cNvPr id="8" name="Graphic 7" descr="Female Profile">
            <a:extLst>
              <a:ext uri="{FF2B5EF4-FFF2-40B4-BE49-F238E27FC236}">
                <a16:creationId xmlns:a16="http://schemas.microsoft.com/office/drawing/2014/main" id="{01A56B4B-33B1-A644-8EB4-C5C39D35F1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4770" y="4088690"/>
            <a:ext cx="992317" cy="992317"/>
          </a:xfrm>
          <a:prstGeom prst="rect">
            <a:avLst/>
          </a:prstGeom>
        </p:spPr>
      </p:pic>
      <p:pic>
        <p:nvPicPr>
          <p:cNvPr id="26" name="Picture 25">
            <a:extLst>
              <a:ext uri="{FF2B5EF4-FFF2-40B4-BE49-F238E27FC236}">
                <a16:creationId xmlns:a16="http://schemas.microsoft.com/office/drawing/2014/main" id="{CCB95B1E-8026-1240-AA11-04A8291DDD85}"/>
              </a:ext>
            </a:extLst>
          </p:cNvPr>
          <p:cNvPicPr>
            <a:picLocks noChangeAspect="1"/>
          </p:cNvPicPr>
          <p:nvPr/>
        </p:nvPicPr>
        <p:blipFill>
          <a:blip r:embed="rId7"/>
          <a:stretch>
            <a:fillRect/>
          </a:stretch>
        </p:blipFill>
        <p:spPr>
          <a:xfrm>
            <a:off x="2298292" y="4068932"/>
            <a:ext cx="813732" cy="813732"/>
          </a:xfrm>
          <a:prstGeom prst="rect">
            <a:avLst/>
          </a:prstGeom>
        </p:spPr>
      </p:pic>
      <p:cxnSp>
        <p:nvCxnSpPr>
          <p:cNvPr id="63" name="Straight Arrow Connector 62">
            <a:extLst>
              <a:ext uri="{FF2B5EF4-FFF2-40B4-BE49-F238E27FC236}">
                <a16:creationId xmlns:a16="http://schemas.microsoft.com/office/drawing/2014/main" id="{55A1481C-5449-1E43-9188-09EF8A7D58A3}"/>
              </a:ext>
            </a:extLst>
          </p:cNvPr>
          <p:cNvCxnSpPr/>
          <p:nvPr/>
        </p:nvCxnSpPr>
        <p:spPr>
          <a:xfrm>
            <a:off x="2184758" y="3107428"/>
            <a:ext cx="21786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1024425-E1FB-BF4C-BB69-C0EBF35684D0}"/>
              </a:ext>
            </a:extLst>
          </p:cNvPr>
          <p:cNvCxnSpPr/>
          <p:nvPr/>
        </p:nvCxnSpPr>
        <p:spPr>
          <a:xfrm flipV="1">
            <a:off x="2191108" y="2098172"/>
            <a:ext cx="0" cy="10219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83853CF8-A6B2-A547-A62A-25270D94B01E}"/>
              </a:ext>
            </a:extLst>
          </p:cNvPr>
          <p:cNvPicPr>
            <a:picLocks noChangeAspect="1"/>
          </p:cNvPicPr>
          <p:nvPr/>
        </p:nvPicPr>
        <p:blipFill>
          <a:blip r:embed="rId7"/>
          <a:stretch>
            <a:fillRect/>
          </a:stretch>
        </p:blipFill>
        <p:spPr>
          <a:xfrm>
            <a:off x="1102116" y="1426722"/>
            <a:ext cx="954512" cy="954512"/>
          </a:xfrm>
          <a:prstGeom prst="rect">
            <a:avLst/>
          </a:prstGeom>
        </p:spPr>
      </p:pic>
      <p:cxnSp>
        <p:nvCxnSpPr>
          <p:cNvPr id="68" name="Straight Connector 67">
            <a:extLst>
              <a:ext uri="{FF2B5EF4-FFF2-40B4-BE49-F238E27FC236}">
                <a16:creationId xmlns:a16="http://schemas.microsoft.com/office/drawing/2014/main" id="{A3D39D0F-A6B2-AF45-A6A0-108A189C85B5}"/>
              </a:ext>
            </a:extLst>
          </p:cNvPr>
          <p:cNvCxnSpPr>
            <a:cxnSpLocks/>
          </p:cNvCxnSpPr>
          <p:nvPr/>
        </p:nvCxnSpPr>
        <p:spPr>
          <a:xfrm flipV="1">
            <a:off x="2184758" y="2302848"/>
            <a:ext cx="645477" cy="814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FF76E9-9329-9240-8753-1FBFC216FFBB}"/>
              </a:ext>
            </a:extLst>
          </p:cNvPr>
          <p:cNvCxnSpPr>
            <a:cxnSpLocks/>
          </p:cNvCxnSpPr>
          <p:nvPr/>
        </p:nvCxnSpPr>
        <p:spPr>
          <a:xfrm>
            <a:off x="2830235" y="2310079"/>
            <a:ext cx="402063" cy="603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6A377F3-FEA3-7C4B-A3EE-D127E0229812}"/>
              </a:ext>
            </a:extLst>
          </p:cNvPr>
          <p:cNvCxnSpPr>
            <a:cxnSpLocks/>
          </p:cNvCxnSpPr>
          <p:nvPr/>
        </p:nvCxnSpPr>
        <p:spPr>
          <a:xfrm>
            <a:off x="3232298" y="2913321"/>
            <a:ext cx="549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3BE0B53-826D-9640-B548-4E5111FCBA8E}"/>
              </a:ext>
            </a:extLst>
          </p:cNvPr>
          <p:cNvCxnSpPr>
            <a:cxnSpLocks/>
          </p:cNvCxnSpPr>
          <p:nvPr/>
        </p:nvCxnSpPr>
        <p:spPr>
          <a:xfrm flipH="1">
            <a:off x="3773907" y="2564059"/>
            <a:ext cx="467394" cy="349262"/>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0CA894C-B7EC-C04F-B13A-F82486CFE83A}"/>
              </a:ext>
            </a:extLst>
          </p:cNvPr>
          <p:cNvSpPr txBox="1"/>
          <p:nvPr/>
        </p:nvSpPr>
        <p:spPr>
          <a:xfrm>
            <a:off x="2446497" y="3228632"/>
            <a:ext cx="1487912" cy="369332"/>
          </a:xfrm>
          <a:prstGeom prst="rect">
            <a:avLst/>
          </a:prstGeom>
          <a:noFill/>
        </p:spPr>
        <p:txBody>
          <a:bodyPr wrap="square" rtlCol="0">
            <a:spAutoFit/>
          </a:bodyPr>
          <a:lstStyle/>
          <a:p>
            <a:r>
              <a:rPr lang="en-US" dirty="0"/>
              <a:t>Time</a:t>
            </a:r>
          </a:p>
        </p:txBody>
      </p:sp>
      <p:sp>
        <p:nvSpPr>
          <p:cNvPr id="80" name="TextBox 79">
            <a:extLst>
              <a:ext uri="{FF2B5EF4-FFF2-40B4-BE49-F238E27FC236}">
                <a16:creationId xmlns:a16="http://schemas.microsoft.com/office/drawing/2014/main" id="{1401A6A7-61A4-1543-A10E-A7DFED5544A4}"/>
              </a:ext>
            </a:extLst>
          </p:cNvPr>
          <p:cNvSpPr txBox="1"/>
          <p:nvPr/>
        </p:nvSpPr>
        <p:spPr>
          <a:xfrm>
            <a:off x="1102117" y="2302847"/>
            <a:ext cx="1090330" cy="646331"/>
          </a:xfrm>
          <a:prstGeom prst="rect">
            <a:avLst/>
          </a:prstGeom>
          <a:noFill/>
        </p:spPr>
        <p:txBody>
          <a:bodyPr wrap="square" rtlCol="0">
            <a:spAutoFit/>
          </a:bodyPr>
          <a:lstStyle/>
          <a:p>
            <a:r>
              <a:rPr lang="en-US" dirty="0"/>
              <a:t>Memory usage</a:t>
            </a:r>
          </a:p>
        </p:txBody>
      </p:sp>
      <p:pic>
        <p:nvPicPr>
          <p:cNvPr id="30" name="Picture 29">
            <a:extLst>
              <a:ext uri="{FF2B5EF4-FFF2-40B4-BE49-F238E27FC236}">
                <a16:creationId xmlns:a16="http://schemas.microsoft.com/office/drawing/2014/main" id="{B61FFC52-DCDE-354A-A5DB-815A4B9C1591}"/>
              </a:ext>
            </a:extLst>
          </p:cNvPr>
          <p:cNvPicPr>
            <a:picLocks noChangeAspect="1"/>
          </p:cNvPicPr>
          <p:nvPr/>
        </p:nvPicPr>
        <p:blipFill>
          <a:blip r:embed="rId7"/>
          <a:stretch>
            <a:fillRect/>
          </a:stretch>
        </p:blipFill>
        <p:spPr>
          <a:xfrm>
            <a:off x="2506226" y="4248545"/>
            <a:ext cx="479804" cy="479804"/>
          </a:xfrm>
          <a:prstGeom prst="rect">
            <a:avLst/>
          </a:prstGeom>
        </p:spPr>
      </p:pic>
      <p:pic>
        <p:nvPicPr>
          <p:cNvPr id="31" name="Picture 30" descr="Icon&#10;&#10;Description automatically generated">
            <a:extLst>
              <a:ext uri="{FF2B5EF4-FFF2-40B4-BE49-F238E27FC236}">
                <a16:creationId xmlns:a16="http://schemas.microsoft.com/office/drawing/2014/main" id="{DD10C48C-58F7-B244-806C-0E3314CF4A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5067" y="4219160"/>
            <a:ext cx="479804" cy="479804"/>
          </a:xfrm>
          <a:prstGeom prst="rect">
            <a:avLst/>
          </a:prstGeom>
        </p:spPr>
      </p:pic>
      <p:cxnSp>
        <p:nvCxnSpPr>
          <p:cNvPr id="5" name="Straight Connector 4">
            <a:extLst>
              <a:ext uri="{FF2B5EF4-FFF2-40B4-BE49-F238E27FC236}">
                <a16:creationId xmlns:a16="http://schemas.microsoft.com/office/drawing/2014/main" id="{1D07AD52-F827-3D43-B40E-FAF5A25DD324}"/>
              </a:ext>
            </a:extLst>
          </p:cNvPr>
          <p:cNvCxnSpPr/>
          <p:nvPr/>
        </p:nvCxnSpPr>
        <p:spPr>
          <a:xfrm>
            <a:off x="2325267" y="2108048"/>
            <a:ext cx="0" cy="988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7C3794-06CA-A140-8B22-283DFC322E9C}"/>
              </a:ext>
            </a:extLst>
          </p:cNvPr>
          <p:cNvCxnSpPr/>
          <p:nvPr/>
        </p:nvCxnSpPr>
        <p:spPr>
          <a:xfrm>
            <a:off x="2505067" y="2109622"/>
            <a:ext cx="0" cy="988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0D4CC3-8F58-C54D-BFCC-F1BA05B40B9E}"/>
              </a:ext>
            </a:extLst>
          </p:cNvPr>
          <p:cNvCxnSpPr/>
          <p:nvPr/>
        </p:nvCxnSpPr>
        <p:spPr>
          <a:xfrm>
            <a:off x="2708255" y="2109374"/>
            <a:ext cx="0" cy="988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87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3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AEA7-4FA6-354D-AAA1-5BAB66C55814}"/>
              </a:ext>
            </a:extLst>
          </p:cNvPr>
          <p:cNvSpPr>
            <a:spLocks noGrp="1"/>
          </p:cNvSpPr>
          <p:nvPr>
            <p:ph type="title"/>
          </p:nvPr>
        </p:nvSpPr>
        <p:spPr/>
        <p:txBody>
          <a:bodyPr>
            <a:normAutofit/>
          </a:bodyPr>
          <a:lstStyle/>
          <a:p>
            <a:r>
              <a:rPr lang="en-US" dirty="0"/>
              <a:t>FluidMem configuration</a:t>
            </a:r>
          </a:p>
        </p:txBody>
      </p:sp>
      <p:pic>
        <p:nvPicPr>
          <p:cNvPr id="6" name="Content Placeholder 5">
            <a:extLst>
              <a:ext uri="{FF2B5EF4-FFF2-40B4-BE49-F238E27FC236}">
                <a16:creationId xmlns:a16="http://schemas.microsoft.com/office/drawing/2014/main" id="{A71B8EAE-A562-0044-B160-D2D444B0FC7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11381" y="1480166"/>
            <a:ext cx="6929187" cy="3897667"/>
          </a:xfrm>
        </p:spPr>
      </p:pic>
      <p:sp>
        <p:nvSpPr>
          <p:cNvPr id="11" name="TextBox 10">
            <a:extLst>
              <a:ext uri="{FF2B5EF4-FFF2-40B4-BE49-F238E27FC236}">
                <a16:creationId xmlns:a16="http://schemas.microsoft.com/office/drawing/2014/main" id="{08E3093A-46A3-094F-8C79-A1FB2FD4E0C2}"/>
              </a:ext>
            </a:extLst>
          </p:cNvPr>
          <p:cNvSpPr txBox="1"/>
          <p:nvPr/>
        </p:nvSpPr>
        <p:spPr>
          <a:xfrm>
            <a:off x="5701860" y="2987564"/>
            <a:ext cx="331076" cy="16553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510967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AEA7-4FA6-354D-AAA1-5BAB66C55814}"/>
              </a:ext>
            </a:extLst>
          </p:cNvPr>
          <p:cNvSpPr>
            <a:spLocks noGrp="1"/>
          </p:cNvSpPr>
          <p:nvPr>
            <p:ph type="title"/>
          </p:nvPr>
        </p:nvSpPr>
        <p:spPr/>
        <p:txBody>
          <a:bodyPr>
            <a:normAutofit/>
          </a:bodyPr>
          <a:lstStyle/>
          <a:p>
            <a:r>
              <a:rPr lang="en-US" dirty="0" err="1"/>
              <a:t>Infiniswap</a:t>
            </a:r>
            <a:r>
              <a:rPr lang="en-US" dirty="0"/>
              <a:t>/</a:t>
            </a:r>
            <a:r>
              <a:rPr lang="en-US" dirty="0" err="1"/>
              <a:t>NVMeoF</a:t>
            </a:r>
            <a:r>
              <a:rPr lang="en-US" dirty="0"/>
              <a:t> configuration</a:t>
            </a:r>
          </a:p>
        </p:txBody>
      </p:sp>
      <p:pic>
        <p:nvPicPr>
          <p:cNvPr id="6" name="Content Placeholder 5">
            <a:extLst>
              <a:ext uri="{FF2B5EF4-FFF2-40B4-BE49-F238E27FC236}">
                <a16:creationId xmlns:a16="http://schemas.microsoft.com/office/drawing/2014/main" id="{A71B8EAE-A562-0044-B160-D2D444B0FC7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411382" y="1480166"/>
            <a:ext cx="6929185" cy="3897666"/>
          </a:xfrm>
        </p:spPr>
      </p:pic>
    </p:spTree>
    <p:extLst>
      <p:ext uri="{BB962C8B-B14F-4D97-AF65-F5344CB8AC3E}">
        <p14:creationId xmlns:p14="http://schemas.microsoft.com/office/powerpoint/2010/main" val="2622896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vert="horz" wrap="square" lIns="68569" tIns="34275" rIns="68569" bIns="34275" rtlCol="0" anchor="ctr" anchorCtr="0">
            <a:noAutofit/>
          </a:bodyPr>
          <a:lstStyle/>
          <a:p>
            <a:pPr>
              <a:spcBef>
                <a:spcPts val="0"/>
              </a:spcBef>
            </a:pPr>
            <a:r>
              <a:rPr lang="en-US" dirty="0"/>
              <a:t>Remote page fault latency from hypervisor</a:t>
            </a:r>
          </a:p>
        </p:txBody>
      </p:sp>
      <p:pic>
        <p:nvPicPr>
          <p:cNvPr id="6" name="Picture 5">
            <a:extLst>
              <a:ext uri="{FF2B5EF4-FFF2-40B4-BE49-F238E27FC236}">
                <a16:creationId xmlns:a16="http://schemas.microsoft.com/office/drawing/2014/main" id="{2ED001C0-A226-7647-8AE6-8918D6067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06" y="1417638"/>
            <a:ext cx="6166163" cy="4316315"/>
          </a:xfrm>
          <a:prstGeom prst="rect">
            <a:avLst/>
          </a:prstGeom>
        </p:spPr>
      </p:pic>
      <p:sp>
        <p:nvSpPr>
          <p:cNvPr id="10" name="TextBox 9">
            <a:extLst>
              <a:ext uri="{FF2B5EF4-FFF2-40B4-BE49-F238E27FC236}">
                <a16:creationId xmlns:a16="http://schemas.microsoft.com/office/drawing/2014/main" id="{36C946DC-27A3-A041-BBA6-ACE8A19CA14A}"/>
              </a:ext>
            </a:extLst>
          </p:cNvPr>
          <p:cNvSpPr txBox="1"/>
          <p:nvPr/>
        </p:nvSpPr>
        <p:spPr>
          <a:xfrm>
            <a:off x="6967327" y="4149135"/>
            <a:ext cx="4186244" cy="369332"/>
          </a:xfrm>
          <a:prstGeom prst="rect">
            <a:avLst/>
          </a:prstGeom>
          <a:noFill/>
        </p:spPr>
        <p:txBody>
          <a:bodyPr wrap="square" rtlCol="0">
            <a:spAutoFit/>
          </a:bodyPr>
          <a:lstStyle/>
          <a:p>
            <a:r>
              <a:rPr lang="en-US" b="1" dirty="0">
                <a:solidFill>
                  <a:srgbClr val="7030A0"/>
                </a:solidFill>
              </a:rPr>
              <a:t>FluidMem decreases tail latencies</a:t>
            </a:r>
          </a:p>
        </p:txBody>
      </p:sp>
      <p:graphicFrame>
        <p:nvGraphicFramePr>
          <p:cNvPr id="9" name="Table 10">
            <a:extLst>
              <a:ext uri="{FF2B5EF4-FFF2-40B4-BE49-F238E27FC236}">
                <a16:creationId xmlns:a16="http://schemas.microsoft.com/office/drawing/2014/main" id="{D738F19E-2D67-BC4A-9E51-3B2500936E18}"/>
              </a:ext>
            </a:extLst>
          </p:cNvPr>
          <p:cNvGraphicFramePr>
            <a:graphicFrameLocks noGrp="1"/>
          </p:cNvGraphicFramePr>
          <p:nvPr>
            <p:extLst>
              <p:ext uri="{D42A27DB-BD31-4B8C-83A1-F6EECF244321}">
                <p14:modId xmlns:p14="http://schemas.microsoft.com/office/powerpoint/2010/main" val="3265292021"/>
              </p:ext>
            </p:extLst>
          </p:nvPr>
        </p:nvGraphicFramePr>
        <p:xfrm>
          <a:off x="7055069" y="2404536"/>
          <a:ext cx="4695378" cy="1463040"/>
        </p:xfrm>
        <a:graphic>
          <a:graphicData uri="http://schemas.openxmlformats.org/drawingml/2006/table">
            <a:tbl>
              <a:tblPr firstRow="1" bandRow="1">
                <a:tableStyleId>{5C22544A-7EE6-4342-B048-85BDC9FD1C3A}</a:tableStyleId>
              </a:tblPr>
              <a:tblGrid>
                <a:gridCol w="1565126">
                  <a:extLst>
                    <a:ext uri="{9D8B030D-6E8A-4147-A177-3AD203B41FA5}">
                      <a16:colId xmlns:a16="http://schemas.microsoft.com/office/drawing/2014/main" val="1092915888"/>
                    </a:ext>
                  </a:extLst>
                </a:gridCol>
                <a:gridCol w="1565126">
                  <a:extLst>
                    <a:ext uri="{9D8B030D-6E8A-4147-A177-3AD203B41FA5}">
                      <a16:colId xmlns:a16="http://schemas.microsoft.com/office/drawing/2014/main" val="2863912235"/>
                    </a:ext>
                  </a:extLst>
                </a:gridCol>
                <a:gridCol w="1565126">
                  <a:extLst>
                    <a:ext uri="{9D8B030D-6E8A-4147-A177-3AD203B41FA5}">
                      <a16:colId xmlns:a16="http://schemas.microsoft.com/office/drawing/2014/main" val="596204821"/>
                    </a:ext>
                  </a:extLst>
                </a:gridCol>
              </a:tblGrid>
              <a:tr h="0">
                <a:tc>
                  <a:txBody>
                    <a:bodyPr/>
                    <a:lstStyle/>
                    <a:p>
                      <a:endParaRPr lang="en-US" dirty="0"/>
                    </a:p>
                  </a:txBody>
                  <a:tcPr/>
                </a:tc>
                <a:tc>
                  <a:txBody>
                    <a:bodyPr/>
                    <a:lstStyle/>
                    <a:p>
                      <a:r>
                        <a:rPr lang="en-US" dirty="0"/>
                        <a:t>Read 99%</a:t>
                      </a:r>
                    </a:p>
                  </a:txBody>
                  <a:tcPr/>
                </a:tc>
                <a:tc>
                  <a:txBody>
                    <a:bodyPr/>
                    <a:lstStyle/>
                    <a:p>
                      <a:r>
                        <a:rPr lang="en-US" dirty="0"/>
                        <a:t>Write 99%</a:t>
                      </a:r>
                    </a:p>
                  </a:txBody>
                  <a:tcPr/>
                </a:tc>
                <a:extLst>
                  <a:ext uri="{0D108BD9-81ED-4DB2-BD59-A6C34878D82A}">
                    <a16:rowId xmlns:a16="http://schemas.microsoft.com/office/drawing/2014/main" val="541227056"/>
                  </a:ext>
                </a:extLst>
              </a:tr>
              <a:tr h="350370">
                <a:tc>
                  <a:txBody>
                    <a:bodyPr/>
                    <a:lstStyle/>
                    <a:p>
                      <a:r>
                        <a:rPr lang="en-US" dirty="0" err="1">
                          <a:solidFill>
                            <a:srgbClr val="FF0000"/>
                          </a:solidFill>
                        </a:rPr>
                        <a:t>Infiniswap</a:t>
                      </a:r>
                      <a:endParaRPr lang="en-US" dirty="0">
                        <a:solidFill>
                          <a:srgbClr val="FF0000"/>
                        </a:solidFill>
                      </a:endParaRPr>
                    </a:p>
                  </a:txBody>
                  <a:tcPr/>
                </a:tc>
                <a:tc>
                  <a:txBody>
                    <a:bodyPr/>
                    <a:lstStyle/>
                    <a:p>
                      <a:r>
                        <a:rPr lang="en-US" dirty="0">
                          <a:solidFill>
                            <a:srgbClr val="FF0000"/>
                          </a:solidFill>
                        </a:rPr>
                        <a:t>63.5</a:t>
                      </a:r>
                    </a:p>
                  </a:txBody>
                  <a:tcPr/>
                </a:tc>
                <a:tc>
                  <a:txBody>
                    <a:bodyPr/>
                    <a:lstStyle/>
                    <a:p>
                      <a:r>
                        <a:rPr lang="en-US" dirty="0">
                          <a:solidFill>
                            <a:srgbClr val="FF0000"/>
                          </a:solidFill>
                        </a:rPr>
                        <a:t>262.1</a:t>
                      </a:r>
                    </a:p>
                  </a:txBody>
                  <a:tcPr/>
                </a:tc>
                <a:extLst>
                  <a:ext uri="{0D108BD9-81ED-4DB2-BD59-A6C34878D82A}">
                    <a16:rowId xmlns:a16="http://schemas.microsoft.com/office/drawing/2014/main" val="491431036"/>
                  </a:ext>
                </a:extLst>
              </a:tr>
              <a:tr h="350370">
                <a:tc>
                  <a:txBody>
                    <a:bodyPr/>
                    <a:lstStyle/>
                    <a:p>
                      <a:r>
                        <a:rPr lang="en-US" dirty="0">
                          <a:solidFill>
                            <a:srgbClr val="1617FF"/>
                          </a:solidFill>
                        </a:rPr>
                        <a:t>FluidMem</a:t>
                      </a:r>
                    </a:p>
                  </a:txBody>
                  <a:tcPr/>
                </a:tc>
                <a:tc>
                  <a:txBody>
                    <a:bodyPr/>
                    <a:lstStyle/>
                    <a:p>
                      <a:r>
                        <a:rPr lang="en-US" dirty="0">
                          <a:solidFill>
                            <a:srgbClr val="1617FF"/>
                          </a:solidFill>
                        </a:rPr>
                        <a:t>53.2</a:t>
                      </a:r>
                    </a:p>
                  </a:txBody>
                  <a:tcPr/>
                </a:tc>
                <a:tc>
                  <a:txBody>
                    <a:bodyPr/>
                    <a:lstStyle/>
                    <a:p>
                      <a:r>
                        <a:rPr lang="en-US" dirty="0">
                          <a:solidFill>
                            <a:srgbClr val="1617FF"/>
                          </a:solidFill>
                        </a:rPr>
                        <a:t>57.3</a:t>
                      </a:r>
                    </a:p>
                  </a:txBody>
                  <a:tcPr/>
                </a:tc>
                <a:extLst>
                  <a:ext uri="{0D108BD9-81ED-4DB2-BD59-A6C34878D82A}">
                    <a16:rowId xmlns:a16="http://schemas.microsoft.com/office/drawing/2014/main" val="1076048190"/>
                  </a:ext>
                </a:extLst>
              </a:tr>
              <a:tr h="350370">
                <a:tc>
                  <a:txBody>
                    <a:bodyPr/>
                    <a:lstStyle/>
                    <a:p>
                      <a:r>
                        <a:rPr lang="en-US" dirty="0" err="1">
                          <a:solidFill>
                            <a:srgbClr val="00B050"/>
                          </a:solidFill>
                        </a:rPr>
                        <a:t>NVMeoF</a:t>
                      </a:r>
                      <a:endParaRPr lang="en-US" dirty="0">
                        <a:solidFill>
                          <a:srgbClr val="00B050"/>
                        </a:solidFill>
                      </a:endParaRPr>
                    </a:p>
                  </a:txBody>
                  <a:tcPr/>
                </a:tc>
                <a:tc>
                  <a:txBody>
                    <a:bodyPr/>
                    <a:lstStyle/>
                    <a:p>
                      <a:r>
                        <a:rPr lang="en-US" dirty="0">
                          <a:solidFill>
                            <a:srgbClr val="00B050"/>
                          </a:solidFill>
                        </a:rPr>
                        <a:t>86.0</a:t>
                      </a:r>
                    </a:p>
                  </a:txBody>
                  <a:tcPr/>
                </a:tc>
                <a:tc>
                  <a:txBody>
                    <a:bodyPr/>
                    <a:lstStyle/>
                    <a:p>
                      <a:r>
                        <a:rPr lang="en-US" dirty="0">
                          <a:solidFill>
                            <a:srgbClr val="00B050"/>
                          </a:solidFill>
                        </a:rPr>
                        <a:t>172.0</a:t>
                      </a:r>
                    </a:p>
                  </a:txBody>
                  <a:tcPr/>
                </a:tc>
                <a:extLst>
                  <a:ext uri="{0D108BD9-81ED-4DB2-BD59-A6C34878D82A}">
                    <a16:rowId xmlns:a16="http://schemas.microsoft.com/office/drawing/2014/main" val="2979242881"/>
                  </a:ext>
                </a:extLst>
              </a:tr>
            </a:tbl>
          </a:graphicData>
        </a:graphic>
      </p:graphicFrame>
      <p:sp>
        <p:nvSpPr>
          <p:cNvPr id="11" name="TextBox 10">
            <a:extLst>
              <a:ext uri="{FF2B5EF4-FFF2-40B4-BE49-F238E27FC236}">
                <a16:creationId xmlns:a16="http://schemas.microsoft.com/office/drawing/2014/main" id="{C2908B64-6FC7-E742-BF58-F2F192F9B2CD}"/>
              </a:ext>
            </a:extLst>
          </p:cNvPr>
          <p:cNvSpPr txBox="1"/>
          <p:nvPr/>
        </p:nvSpPr>
        <p:spPr>
          <a:xfrm>
            <a:off x="6967327" y="1945635"/>
            <a:ext cx="4252466" cy="369332"/>
          </a:xfrm>
          <a:prstGeom prst="rect">
            <a:avLst/>
          </a:prstGeom>
          <a:noFill/>
        </p:spPr>
        <p:txBody>
          <a:bodyPr wrap="square" rtlCol="0">
            <a:spAutoFit/>
          </a:bodyPr>
          <a:lstStyle/>
          <a:p>
            <a:r>
              <a:rPr lang="en-US" b="1" dirty="0"/>
              <a:t>Page access latency (microseconds)</a:t>
            </a:r>
          </a:p>
        </p:txBody>
      </p:sp>
      <p:sp>
        <p:nvSpPr>
          <p:cNvPr id="14" name="Oval 13">
            <a:extLst>
              <a:ext uri="{FF2B5EF4-FFF2-40B4-BE49-F238E27FC236}">
                <a16:creationId xmlns:a16="http://schemas.microsoft.com/office/drawing/2014/main" id="{59355A27-4113-C445-AFBA-1C6170EB9D90}"/>
              </a:ext>
            </a:extLst>
          </p:cNvPr>
          <p:cNvSpPr/>
          <p:nvPr/>
        </p:nvSpPr>
        <p:spPr>
          <a:xfrm>
            <a:off x="6967326" y="3058509"/>
            <a:ext cx="4935639" cy="52748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3DBBC87-B337-2A43-B064-2581EE416F62}"/>
              </a:ext>
            </a:extLst>
          </p:cNvPr>
          <p:cNvSpPr txBox="1"/>
          <p:nvPr/>
        </p:nvSpPr>
        <p:spPr>
          <a:xfrm>
            <a:off x="3200400" y="2073166"/>
            <a:ext cx="1016876" cy="985343"/>
          </a:xfrm>
          <a:prstGeom prst="rect">
            <a:avLst/>
          </a:prstGeom>
          <a:solidFill>
            <a:schemeClr val="bg1"/>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D633678B-16BC-7A46-BF30-2E7C5A4DFFF2}"/>
              </a:ext>
            </a:extLst>
          </p:cNvPr>
          <p:cNvSpPr txBox="1"/>
          <p:nvPr/>
        </p:nvSpPr>
        <p:spPr>
          <a:xfrm>
            <a:off x="3132083" y="2610539"/>
            <a:ext cx="952219" cy="52551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94794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69317-9C37-894E-9AFF-E6F1672DAC48}"/>
              </a:ext>
            </a:extLst>
          </p:cNvPr>
          <p:cNvSpPr>
            <a:spLocks noGrp="1"/>
          </p:cNvSpPr>
          <p:nvPr>
            <p:ph type="title"/>
          </p:nvPr>
        </p:nvSpPr>
        <p:spPr/>
        <p:txBody>
          <a:bodyPr>
            <a:normAutofit/>
          </a:bodyPr>
          <a:lstStyle/>
          <a:p>
            <a:r>
              <a:rPr lang="en-US" dirty="0"/>
              <a:t>Comparing local page fault latencies within VM</a:t>
            </a:r>
          </a:p>
        </p:txBody>
      </p:sp>
      <p:sp>
        <p:nvSpPr>
          <p:cNvPr id="5" name="Content Placeholder 4">
            <a:extLst>
              <a:ext uri="{FF2B5EF4-FFF2-40B4-BE49-F238E27FC236}">
                <a16:creationId xmlns:a16="http://schemas.microsoft.com/office/drawing/2014/main" id="{36FC9DB4-458B-9C46-BCE2-E76BFA6E6C59}"/>
              </a:ext>
            </a:extLst>
          </p:cNvPr>
          <p:cNvSpPr>
            <a:spLocks noGrp="1"/>
          </p:cNvSpPr>
          <p:nvPr>
            <p:ph idx="1"/>
          </p:nvPr>
        </p:nvSpPr>
        <p:spPr>
          <a:xfrm>
            <a:off x="609600" y="1600204"/>
            <a:ext cx="10972800" cy="4207930"/>
          </a:xfrm>
        </p:spPr>
        <p:txBody>
          <a:bodyPr>
            <a:normAutofit lnSpcReduction="10000"/>
          </a:bodyPr>
          <a:lstStyle/>
          <a:p>
            <a:r>
              <a:rPr lang="en-US" dirty="0"/>
              <a:t>Local cluster servers</a:t>
            </a:r>
          </a:p>
          <a:p>
            <a:pPr lvl="1"/>
            <a:r>
              <a:rPr lang="en-US" dirty="0"/>
              <a:t>64 GB DRAM, FDR </a:t>
            </a:r>
            <a:r>
              <a:rPr lang="en-US" dirty="0" err="1"/>
              <a:t>Infiniband</a:t>
            </a:r>
            <a:r>
              <a:rPr lang="en-US" dirty="0"/>
              <a:t> (56 Gbit/s), Linux kernel 4.20</a:t>
            </a:r>
          </a:p>
          <a:p>
            <a:r>
              <a:rPr lang="en-US" dirty="0"/>
              <a:t>Configurations</a:t>
            </a:r>
          </a:p>
          <a:p>
            <a:pPr lvl="1"/>
            <a:r>
              <a:rPr lang="en-US" dirty="0"/>
              <a:t>FluidMem</a:t>
            </a:r>
          </a:p>
          <a:p>
            <a:pPr lvl="1"/>
            <a:r>
              <a:rPr lang="en-US" dirty="0" err="1"/>
              <a:t>NVMeoF</a:t>
            </a:r>
            <a:endParaRPr lang="en-US" dirty="0"/>
          </a:p>
          <a:p>
            <a:r>
              <a:rPr lang="en-US" dirty="0"/>
              <a:t>Application workload</a:t>
            </a:r>
          </a:p>
          <a:p>
            <a:pPr lvl="1"/>
            <a:r>
              <a:rPr lang="en-US" dirty="0" err="1"/>
              <a:t>Pmbench</a:t>
            </a:r>
            <a:r>
              <a:rPr lang="en-US" dirty="0"/>
              <a:t> within VM</a:t>
            </a:r>
          </a:p>
          <a:p>
            <a:pPr lvl="2"/>
            <a:r>
              <a:rPr lang="en-US" dirty="0"/>
              <a:t>100% random reads, then 100% random writes</a:t>
            </a:r>
          </a:p>
          <a:p>
            <a:pPr lvl="2"/>
            <a:r>
              <a:rPr lang="en-US" dirty="0"/>
              <a:t>75% “remote” accesses</a:t>
            </a:r>
            <a:endParaRPr lang="en-US" sz="2800" dirty="0"/>
          </a:p>
          <a:p>
            <a:endParaRPr lang="en-US" sz="2400" dirty="0" err="1"/>
          </a:p>
        </p:txBody>
      </p:sp>
      <p:sp>
        <p:nvSpPr>
          <p:cNvPr id="6" name="Slide Number Placeholder 5">
            <a:extLst>
              <a:ext uri="{FF2B5EF4-FFF2-40B4-BE49-F238E27FC236}">
                <a16:creationId xmlns:a16="http://schemas.microsoft.com/office/drawing/2014/main" id="{89770AC7-2212-7848-B0F0-68C91428653E}"/>
              </a:ext>
            </a:extLst>
          </p:cNvPr>
          <p:cNvSpPr>
            <a:spLocks noGrp="1"/>
          </p:cNvSpPr>
          <p:nvPr>
            <p:ph type="sldNum" sz="quarter" idx="4294967295"/>
          </p:nvPr>
        </p:nvSpPr>
        <p:spPr>
          <a:xfrm>
            <a:off x="9250356" y="6356353"/>
            <a:ext cx="2844800" cy="365125"/>
          </a:xfrm>
        </p:spPr>
        <p:txBody>
          <a:bodyPr/>
          <a:lstStyle/>
          <a:p>
            <a:fld id="{9E3EFB43-BEAF-4970-A06C-24B01B76FA99}" type="slidenum">
              <a:rPr lang="en-US" smtClean="0"/>
              <a:pPr/>
              <a:t>23</a:t>
            </a:fld>
            <a:endParaRPr lang="en-US"/>
          </a:p>
        </p:txBody>
      </p:sp>
    </p:spTree>
    <p:extLst>
      <p:ext uri="{BB962C8B-B14F-4D97-AF65-F5344CB8AC3E}">
        <p14:creationId xmlns:p14="http://schemas.microsoft.com/office/powerpoint/2010/main" val="2870016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AEA7-4FA6-354D-AAA1-5BAB66C55814}"/>
              </a:ext>
            </a:extLst>
          </p:cNvPr>
          <p:cNvSpPr>
            <a:spLocks noGrp="1"/>
          </p:cNvSpPr>
          <p:nvPr>
            <p:ph type="title"/>
          </p:nvPr>
        </p:nvSpPr>
        <p:spPr/>
        <p:txBody>
          <a:bodyPr>
            <a:normAutofit/>
          </a:bodyPr>
          <a:lstStyle/>
          <a:p>
            <a:r>
              <a:rPr lang="en-US" dirty="0"/>
              <a:t>FluidMem (DRAM) configuration</a:t>
            </a:r>
          </a:p>
        </p:txBody>
      </p:sp>
      <p:pic>
        <p:nvPicPr>
          <p:cNvPr id="6" name="Content Placeholder 5">
            <a:extLst>
              <a:ext uri="{FF2B5EF4-FFF2-40B4-BE49-F238E27FC236}">
                <a16:creationId xmlns:a16="http://schemas.microsoft.com/office/drawing/2014/main" id="{A71B8EAE-A562-0044-B160-D2D444B0FC7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411382" y="1480166"/>
            <a:ext cx="6929185" cy="3897667"/>
          </a:xfrm>
        </p:spPr>
      </p:pic>
      <p:sp>
        <p:nvSpPr>
          <p:cNvPr id="4" name="Slide Number Placeholder 3">
            <a:extLst>
              <a:ext uri="{FF2B5EF4-FFF2-40B4-BE49-F238E27FC236}">
                <a16:creationId xmlns:a16="http://schemas.microsoft.com/office/drawing/2014/main" id="{B56962A7-73AF-5F48-85DD-3CE67C21D11E}"/>
              </a:ext>
            </a:extLst>
          </p:cNvPr>
          <p:cNvSpPr>
            <a:spLocks noGrp="1"/>
          </p:cNvSpPr>
          <p:nvPr>
            <p:ph type="sldNum" sz="quarter" idx="4294967295"/>
          </p:nvPr>
        </p:nvSpPr>
        <p:spPr>
          <a:xfrm>
            <a:off x="9250356" y="6356353"/>
            <a:ext cx="2844800" cy="365125"/>
          </a:xfrm>
        </p:spPr>
        <p:txBody>
          <a:bodyPr/>
          <a:lstStyle/>
          <a:p>
            <a:fld id="{9E3EFB43-BEAF-4970-A06C-24B01B76FA99}" type="slidenum">
              <a:rPr lang="en-US" smtClean="0"/>
              <a:pPr/>
              <a:t>24</a:t>
            </a:fld>
            <a:endParaRPr lang="en-US" dirty="0"/>
          </a:p>
        </p:txBody>
      </p:sp>
    </p:spTree>
    <p:extLst>
      <p:ext uri="{BB962C8B-B14F-4D97-AF65-F5344CB8AC3E}">
        <p14:creationId xmlns:p14="http://schemas.microsoft.com/office/powerpoint/2010/main" val="2296927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AEA7-4FA6-354D-AAA1-5BAB66C55814}"/>
              </a:ext>
            </a:extLst>
          </p:cNvPr>
          <p:cNvSpPr>
            <a:spLocks noGrp="1"/>
          </p:cNvSpPr>
          <p:nvPr>
            <p:ph type="title"/>
          </p:nvPr>
        </p:nvSpPr>
        <p:spPr/>
        <p:txBody>
          <a:bodyPr>
            <a:normAutofit/>
          </a:bodyPr>
          <a:lstStyle/>
          <a:p>
            <a:r>
              <a:rPr lang="en-US" dirty="0"/>
              <a:t>Swap (DRAM) configuration</a:t>
            </a:r>
          </a:p>
        </p:txBody>
      </p:sp>
      <p:pic>
        <p:nvPicPr>
          <p:cNvPr id="6" name="Content Placeholder 5">
            <a:extLst>
              <a:ext uri="{FF2B5EF4-FFF2-40B4-BE49-F238E27FC236}">
                <a16:creationId xmlns:a16="http://schemas.microsoft.com/office/drawing/2014/main" id="{A71B8EAE-A562-0044-B160-D2D444B0FC7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411382" y="1480166"/>
            <a:ext cx="6929185" cy="3897667"/>
          </a:xfrm>
        </p:spPr>
      </p:pic>
      <p:sp>
        <p:nvSpPr>
          <p:cNvPr id="4" name="Slide Number Placeholder 3">
            <a:extLst>
              <a:ext uri="{FF2B5EF4-FFF2-40B4-BE49-F238E27FC236}">
                <a16:creationId xmlns:a16="http://schemas.microsoft.com/office/drawing/2014/main" id="{B56962A7-73AF-5F48-85DD-3CE67C21D11E}"/>
              </a:ext>
            </a:extLst>
          </p:cNvPr>
          <p:cNvSpPr>
            <a:spLocks noGrp="1"/>
          </p:cNvSpPr>
          <p:nvPr>
            <p:ph type="sldNum" sz="quarter" idx="4294967295"/>
          </p:nvPr>
        </p:nvSpPr>
        <p:spPr>
          <a:xfrm>
            <a:off x="9250356" y="6356353"/>
            <a:ext cx="2844800" cy="365125"/>
          </a:xfrm>
        </p:spPr>
        <p:txBody>
          <a:bodyPr/>
          <a:lstStyle/>
          <a:p>
            <a:fld id="{9E3EFB43-BEAF-4970-A06C-24B01B76FA99}" type="slidenum">
              <a:rPr lang="en-US" smtClean="0"/>
              <a:pPr/>
              <a:t>25</a:t>
            </a:fld>
            <a:endParaRPr lang="en-US" dirty="0"/>
          </a:p>
        </p:txBody>
      </p:sp>
    </p:spTree>
    <p:extLst>
      <p:ext uri="{BB962C8B-B14F-4D97-AF65-F5344CB8AC3E}">
        <p14:creationId xmlns:p14="http://schemas.microsoft.com/office/powerpoint/2010/main" val="558568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prstGeom prst="rect">
            <a:avLst/>
          </a:prstGeom>
        </p:spPr>
        <p:txBody>
          <a:bodyPr spcFirstLastPara="1" vert="horz" wrap="square" lIns="68569" tIns="34275" rIns="68569" bIns="34275" rtlCol="0" anchor="ctr" anchorCtr="0">
            <a:noAutofit/>
          </a:bodyPr>
          <a:lstStyle/>
          <a:p>
            <a:pPr>
              <a:spcBef>
                <a:spcPts val="0"/>
              </a:spcBef>
            </a:pPr>
            <a:r>
              <a:rPr lang="en-US" dirty="0"/>
              <a:t>Local page fault latencies within VM</a:t>
            </a:r>
            <a:endParaRPr dirty="0"/>
          </a:p>
        </p:txBody>
      </p:sp>
      <p:pic>
        <p:nvPicPr>
          <p:cNvPr id="3" name="Picture 2">
            <a:extLst>
              <a:ext uri="{FF2B5EF4-FFF2-40B4-BE49-F238E27FC236}">
                <a16:creationId xmlns:a16="http://schemas.microsoft.com/office/drawing/2014/main" id="{F808F961-16B9-0944-95F3-1E6A84423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825" y="2314967"/>
            <a:ext cx="3159799" cy="2211859"/>
          </a:xfrm>
          <a:prstGeom prst="rect">
            <a:avLst/>
          </a:prstGeom>
        </p:spPr>
      </p:pic>
      <p:pic>
        <p:nvPicPr>
          <p:cNvPr id="5" name="Picture 4">
            <a:extLst>
              <a:ext uri="{FF2B5EF4-FFF2-40B4-BE49-F238E27FC236}">
                <a16:creationId xmlns:a16="http://schemas.microsoft.com/office/drawing/2014/main" id="{78EC8EB6-5663-944F-929A-B9B5F4A5B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533" y="2355329"/>
            <a:ext cx="3159799" cy="2211859"/>
          </a:xfrm>
          <a:prstGeom prst="rect">
            <a:avLst/>
          </a:prstGeom>
        </p:spPr>
      </p:pic>
      <p:sp>
        <p:nvSpPr>
          <p:cNvPr id="17" name="Slide Number Placeholder 16">
            <a:extLst>
              <a:ext uri="{FF2B5EF4-FFF2-40B4-BE49-F238E27FC236}">
                <a16:creationId xmlns:a16="http://schemas.microsoft.com/office/drawing/2014/main" id="{8BCB78B0-58E8-C944-BB89-E0067C1D0A42}"/>
              </a:ext>
            </a:extLst>
          </p:cNvPr>
          <p:cNvSpPr>
            <a:spLocks noGrp="1"/>
          </p:cNvSpPr>
          <p:nvPr>
            <p:ph type="sldNum" sz="quarter" idx="4294967295"/>
          </p:nvPr>
        </p:nvSpPr>
        <p:spPr>
          <a:xfrm>
            <a:off x="9250356" y="6356353"/>
            <a:ext cx="2844800" cy="365125"/>
          </a:xfrm>
        </p:spPr>
        <p:txBody>
          <a:bodyPr/>
          <a:lstStyle/>
          <a:p>
            <a:fld id="{9E3EFB43-BEAF-4970-A06C-24B01B76FA99}" type="slidenum">
              <a:rPr lang="en-US" smtClean="0"/>
              <a:pPr/>
              <a:t>26</a:t>
            </a:fld>
            <a:endParaRPr lang="en-US"/>
          </a:p>
        </p:txBody>
      </p:sp>
      <p:sp>
        <p:nvSpPr>
          <p:cNvPr id="20" name="TextBox 19">
            <a:extLst>
              <a:ext uri="{FF2B5EF4-FFF2-40B4-BE49-F238E27FC236}">
                <a16:creationId xmlns:a16="http://schemas.microsoft.com/office/drawing/2014/main" id="{D9D4A302-492B-7443-B54C-9FEE29756B3D}"/>
              </a:ext>
            </a:extLst>
          </p:cNvPr>
          <p:cNvSpPr txBox="1"/>
          <p:nvPr/>
        </p:nvSpPr>
        <p:spPr>
          <a:xfrm>
            <a:off x="1197731" y="4610007"/>
            <a:ext cx="4252466" cy="369332"/>
          </a:xfrm>
          <a:prstGeom prst="rect">
            <a:avLst/>
          </a:prstGeom>
          <a:noFill/>
        </p:spPr>
        <p:txBody>
          <a:bodyPr wrap="square" rtlCol="0">
            <a:spAutoFit/>
          </a:bodyPr>
          <a:lstStyle/>
          <a:p>
            <a:r>
              <a:rPr lang="en-US" b="1" dirty="0"/>
              <a:t>Average access latency: 24.84 µs</a:t>
            </a:r>
          </a:p>
        </p:txBody>
      </p:sp>
      <p:sp>
        <p:nvSpPr>
          <p:cNvPr id="22" name="TextBox 21">
            <a:extLst>
              <a:ext uri="{FF2B5EF4-FFF2-40B4-BE49-F238E27FC236}">
                <a16:creationId xmlns:a16="http://schemas.microsoft.com/office/drawing/2014/main" id="{043A2F58-2C58-0640-9070-6BA373E66A17}"/>
              </a:ext>
            </a:extLst>
          </p:cNvPr>
          <p:cNvSpPr txBox="1"/>
          <p:nvPr/>
        </p:nvSpPr>
        <p:spPr>
          <a:xfrm>
            <a:off x="6240738" y="4610007"/>
            <a:ext cx="4252466" cy="369332"/>
          </a:xfrm>
          <a:prstGeom prst="rect">
            <a:avLst/>
          </a:prstGeom>
          <a:noFill/>
        </p:spPr>
        <p:txBody>
          <a:bodyPr wrap="square" rtlCol="0">
            <a:spAutoFit/>
          </a:bodyPr>
          <a:lstStyle/>
          <a:p>
            <a:r>
              <a:rPr lang="en-US" b="1" dirty="0"/>
              <a:t>Average access latency: 26.34 µs</a:t>
            </a:r>
          </a:p>
        </p:txBody>
      </p:sp>
      <p:sp>
        <p:nvSpPr>
          <p:cNvPr id="23" name="TextBox 22">
            <a:extLst>
              <a:ext uri="{FF2B5EF4-FFF2-40B4-BE49-F238E27FC236}">
                <a16:creationId xmlns:a16="http://schemas.microsoft.com/office/drawing/2014/main" id="{EA923BC9-EDB9-8946-B7A7-D48C829C49C7}"/>
              </a:ext>
            </a:extLst>
          </p:cNvPr>
          <p:cNvSpPr txBox="1"/>
          <p:nvPr/>
        </p:nvSpPr>
        <p:spPr>
          <a:xfrm>
            <a:off x="2295045" y="1953740"/>
            <a:ext cx="2007255" cy="369332"/>
          </a:xfrm>
          <a:prstGeom prst="rect">
            <a:avLst/>
          </a:prstGeom>
          <a:noFill/>
        </p:spPr>
        <p:txBody>
          <a:bodyPr wrap="square" rtlCol="0">
            <a:spAutoFit/>
          </a:bodyPr>
          <a:lstStyle/>
          <a:p>
            <a:r>
              <a:rPr lang="en-US" b="1" dirty="0"/>
              <a:t>FluidMem</a:t>
            </a:r>
          </a:p>
        </p:txBody>
      </p:sp>
      <p:sp>
        <p:nvSpPr>
          <p:cNvPr id="24" name="TextBox 23">
            <a:extLst>
              <a:ext uri="{FF2B5EF4-FFF2-40B4-BE49-F238E27FC236}">
                <a16:creationId xmlns:a16="http://schemas.microsoft.com/office/drawing/2014/main" id="{EE53D9CE-14DF-794D-8829-7C39FA98F97A}"/>
              </a:ext>
            </a:extLst>
          </p:cNvPr>
          <p:cNvSpPr txBox="1"/>
          <p:nvPr/>
        </p:nvSpPr>
        <p:spPr>
          <a:xfrm>
            <a:off x="7718822" y="1975396"/>
            <a:ext cx="1232117" cy="369332"/>
          </a:xfrm>
          <a:prstGeom prst="rect">
            <a:avLst/>
          </a:prstGeom>
          <a:noFill/>
        </p:spPr>
        <p:txBody>
          <a:bodyPr wrap="square" rtlCol="0">
            <a:spAutoFit/>
          </a:bodyPr>
          <a:lstStyle/>
          <a:p>
            <a:r>
              <a:rPr lang="en-US" b="1" dirty="0"/>
              <a:t>Swap</a:t>
            </a:r>
          </a:p>
        </p:txBody>
      </p:sp>
      <p:sp>
        <p:nvSpPr>
          <p:cNvPr id="25" name="TextBox 24">
            <a:extLst>
              <a:ext uri="{FF2B5EF4-FFF2-40B4-BE49-F238E27FC236}">
                <a16:creationId xmlns:a16="http://schemas.microsoft.com/office/drawing/2014/main" id="{2226D7AB-063D-DB4A-AE12-626BE7169634}"/>
              </a:ext>
            </a:extLst>
          </p:cNvPr>
          <p:cNvSpPr txBox="1"/>
          <p:nvPr/>
        </p:nvSpPr>
        <p:spPr>
          <a:xfrm>
            <a:off x="2295045" y="4979339"/>
            <a:ext cx="7566286" cy="369332"/>
          </a:xfrm>
          <a:prstGeom prst="rect">
            <a:avLst/>
          </a:prstGeom>
          <a:noFill/>
        </p:spPr>
        <p:txBody>
          <a:bodyPr wrap="square" rtlCol="0">
            <a:spAutoFit/>
          </a:bodyPr>
          <a:lstStyle/>
          <a:p>
            <a:r>
              <a:rPr lang="en-US" b="1" dirty="0">
                <a:solidFill>
                  <a:srgbClr val="7030A0"/>
                </a:solidFill>
              </a:rPr>
              <a:t>FluidMem decreases average page fault latency compared to swap</a:t>
            </a:r>
          </a:p>
        </p:txBody>
      </p:sp>
      <p:cxnSp>
        <p:nvCxnSpPr>
          <p:cNvPr id="26" name="Straight Connector 25">
            <a:extLst>
              <a:ext uri="{FF2B5EF4-FFF2-40B4-BE49-F238E27FC236}">
                <a16:creationId xmlns:a16="http://schemas.microsoft.com/office/drawing/2014/main" id="{4DA6C955-B528-3442-8ACF-70D5AF6F92AD}"/>
              </a:ext>
            </a:extLst>
          </p:cNvPr>
          <p:cNvCxnSpPr>
            <a:cxnSpLocks/>
          </p:cNvCxnSpPr>
          <p:nvPr/>
        </p:nvCxnSpPr>
        <p:spPr>
          <a:xfrm>
            <a:off x="2033812" y="2427889"/>
            <a:ext cx="0" cy="1764324"/>
          </a:xfrm>
          <a:prstGeom prst="line">
            <a:avLst/>
          </a:prstGeom>
          <a:ln w="222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4FC213-B438-1E46-B997-47FE5C2A70E2}"/>
              </a:ext>
            </a:extLst>
          </p:cNvPr>
          <p:cNvCxnSpPr>
            <a:cxnSpLocks/>
          </p:cNvCxnSpPr>
          <p:nvPr/>
        </p:nvCxnSpPr>
        <p:spPr>
          <a:xfrm>
            <a:off x="7656419" y="2459421"/>
            <a:ext cx="0" cy="1764324"/>
          </a:xfrm>
          <a:prstGeom prst="line">
            <a:avLst/>
          </a:prstGeom>
          <a:ln w="22225">
            <a:solidFill>
              <a:srgbClr val="7030A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777EB2E-6095-9549-8816-6116910EAA60}"/>
              </a:ext>
            </a:extLst>
          </p:cNvPr>
          <p:cNvSpPr txBox="1"/>
          <p:nvPr/>
        </p:nvSpPr>
        <p:spPr>
          <a:xfrm>
            <a:off x="2720135" y="5334206"/>
            <a:ext cx="7566286" cy="369332"/>
          </a:xfrm>
          <a:prstGeom prst="rect">
            <a:avLst/>
          </a:prstGeom>
          <a:noFill/>
        </p:spPr>
        <p:txBody>
          <a:bodyPr wrap="square" rtlCol="0">
            <a:spAutoFit/>
          </a:bodyPr>
          <a:lstStyle/>
          <a:p>
            <a:r>
              <a:rPr lang="en-US" b="1" dirty="0">
                <a:solidFill>
                  <a:srgbClr val="7030A0"/>
                </a:solidFill>
              </a:rPr>
              <a:t>FluidMem avoids overheads to swap page fault pathway </a:t>
            </a:r>
          </a:p>
        </p:txBody>
      </p:sp>
    </p:spTree>
    <p:extLst>
      <p:ext uri="{BB962C8B-B14F-4D97-AF65-F5344CB8AC3E}">
        <p14:creationId xmlns:p14="http://schemas.microsoft.com/office/powerpoint/2010/main" val="240155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use case: Graph500</a:t>
            </a:r>
          </a:p>
        </p:txBody>
      </p:sp>
      <p:sp>
        <p:nvSpPr>
          <p:cNvPr id="3" name="Content Placeholder 2"/>
          <p:cNvSpPr>
            <a:spLocks noGrp="1"/>
          </p:cNvSpPr>
          <p:nvPr>
            <p:ph idx="1"/>
          </p:nvPr>
        </p:nvSpPr>
        <p:spPr/>
        <p:txBody>
          <a:bodyPr>
            <a:normAutofit/>
          </a:bodyPr>
          <a:lstStyle/>
          <a:p>
            <a:r>
              <a:rPr lang="en-US" dirty="0"/>
              <a:t>Loads a graph into memory of configurable scale factor</a:t>
            </a:r>
          </a:p>
          <a:p>
            <a:r>
              <a:rPr lang="en-US" dirty="0"/>
              <a:t>Performs Breadth First Search (BFS) 64 times and returns Traversed Edges per Second (TEPS)</a:t>
            </a:r>
          </a:p>
          <a:p>
            <a:pPr lvl="1"/>
            <a:r>
              <a:rPr lang="en-US" dirty="0"/>
              <a:t>Page fault latency and page eviction choice will affect performance</a:t>
            </a:r>
          </a:p>
          <a:p>
            <a:r>
              <a:rPr lang="en-US" dirty="0"/>
              <a:t>Run on local cluster</a:t>
            </a:r>
          </a:p>
          <a:p>
            <a:r>
              <a:rPr lang="en-US" dirty="0"/>
              <a:t>1 GB local DRAM</a:t>
            </a:r>
          </a:p>
        </p:txBody>
      </p:sp>
    </p:spTree>
    <p:extLst>
      <p:ext uri="{BB962C8B-B14F-4D97-AF65-F5344CB8AC3E}">
        <p14:creationId xmlns:p14="http://schemas.microsoft.com/office/powerpoint/2010/main" val="2628045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147F-7FBD-495B-BCEB-508F8E29A4DD}"/>
              </a:ext>
            </a:extLst>
          </p:cNvPr>
          <p:cNvSpPr>
            <a:spLocks noGrp="1"/>
          </p:cNvSpPr>
          <p:nvPr>
            <p:ph type="title"/>
          </p:nvPr>
        </p:nvSpPr>
        <p:spPr/>
        <p:txBody>
          <a:bodyPr/>
          <a:lstStyle/>
          <a:p>
            <a:r>
              <a:rPr lang="en-US" dirty="0"/>
              <a:t>Graph500 performance in DRAM</a:t>
            </a:r>
          </a:p>
        </p:txBody>
      </p:sp>
      <p:graphicFrame>
        <p:nvGraphicFramePr>
          <p:cNvPr id="6" name="Chart 5">
            <a:extLst>
              <a:ext uri="{FF2B5EF4-FFF2-40B4-BE49-F238E27FC236}">
                <a16:creationId xmlns:a16="http://schemas.microsoft.com/office/drawing/2014/main" id="{B719F1E0-7DB6-4B9C-8B63-EBC1DE4C28BD}"/>
              </a:ext>
            </a:extLst>
          </p:cNvPr>
          <p:cNvGraphicFramePr>
            <a:graphicFrameLocks/>
          </p:cNvGraphicFramePr>
          <p:nvPr>
            <p:extLst>
              <p:ext uri="{D42A27DB-BD31-4B8C-83A1-F6EECF244321}">
                <p14:modId xmlns:p14="http://schemas.microsoft.com/office/powerpoint/2010/main" val="1820348385"/>
              </p:ext>
            </p:extLst>
          </p:nvPr>
        </p:nvGraphicFramePr>
        <p:xfrm>
          <a:off x="2930366" y="1754215"/>
          <a:ext cx="4999688" cy="36295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7E5B25A9-D61A-43DB-BE91-CAFA49404D76}"/>
              </a:ext>
            </a:extLst>
          </p:cNvPr>
          <p:cNvGraphicFramePr>
            <a:graphicFrameLocks/>
          </p:cNvGraphicFramePr>
          <p:nvPr>
            <p:extLst>
              <p:ext uri="{D42A27DB-BD31-4B8C-83A1-F6EECF244321}">
                <p14:modId xmlns:p14="http://schemas.microsoft.com/office/powerpoint/2010/main" val="3106865205"/>
              </p:ext>
            </p:extLst>
          </p:nvPr>
        </p:nvGraphicFramePr>
        <p:xfrm>
          <a:off x="5943600" y="1614240"/>
          <a:ext cx="5291350" cy="362952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DF5A24DD-C89E-F54B-B217-359691F7FC15}"/>
              </a:ext>
            </a:extLst>
          </p:cNvPr>
          <p:cNvSpPr txBox="1"/>
          <p:nvPr/>
        </p:nvSpPr>
        <p:spPr>
          <a:xfrm>
            <a:off x="4849057" y="1420445"/>
            <a:ext cx="2007255" cy="369332"/>
          </a:xfrm>
          <a:prstGeom prst="rect">
            <a:avLst/>
          </a:prstGeom>
          <a:noFill/>
        </p:spPr>
        <p:txBody>
          <a:bodyPr wrap="square" rtlCol="0">
            <a:spAutoFit/>
          </a:bodyPr>
          <a:lstStyle/>
          <a:p>
            <a:r>
              <a:rPr lang="en-US" b="1" dirty="0"/>
              <a:t>600 MB Graph</a:t>
            </a:r>
          </a:p>
        </p:txBody>
      </p:sp>
      <p:sp>
        <p:nvSpPr>
          <p:cNvPr id="10" name="TextBox 9">
            <a:extLst>
              <a:ext uri="{FF2B5EF4-FFF2-40B4-BE49-F238E27FC236}">
                <a16:creationId xmlns:a16="http://schemas.microsoft.com/office/drawing/2014/main" id="{FA570350-9D0B-B346-B4EB-BFC16E1C2110}"/>
              </a:ext>
            </a:extLst>
          </p:cNvPr>
          <p:cNvSpPr txBox="1"/>
          <p:nvPr/>
        </p:nvSpPr>
        <p:spPr>
          <a:xfrm>
            <a:off x="2861177" y="5437555"/>
            <a:ext cx="5983013" cy="338554"/>
          </a:xfrm>
          <a:prstGeom prst="rect">
            <a:avLst/>
          </a:prstGeom>
          <a:noFill/>
        </p:spPr>
        <p:txBody>
          <a:bodyPr wrap="square" rtlCol="0">
            <a:spAutoFit/>
          </a:bodyPr>
          <a:lstStyle/>
          <a:p>
            <a:r>
              <a:rPr lang="en-US" sz="1600" b="1" dirty="0">
                <a:solidFill>
                  <a:srgbClr val="7030A0"/>
                </a:solidFill>
              </a:rPr>
              <a:t>Overhead of </a:t>
            </a:r>
            <a:r>
              <a:rPr lang="en-US" sz="1600" b="1" dirty="0" err="1">
                <a:solidFill>
                  <a:srgbClr val="7030A0"/>
                </a:solidFill>
              </a:rPr>
              <a:t>userfaultfd</a:t>
            </a:r>
            <a:r>
              <a:rPr lang="en-US" sz="1600" b="1" dirty="0">
                <a:solidFill>
                  <a:srgbClr val="7030A0"/>
                </a:solidFill>
              </a:rPr>
              <a:t> page fault handling is small (2.6%)</a:t>
            </a:r>
          </a:p>
        </p:txBody>
      </p:sp>
    </p:spTree>
    <p:extLst>
      <p:ext uri="{BB962C8B-B14F-4D97-AF65-F5344CB8AC3E}">
        <p14:creationId xmlns:p14="http://schemas.microsoft.com/office/powerpoint/2010/main" val="300247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147F-7FBD-495B-BCEB-508F8E29A4DD}"/>
              </a:ext>
            </a:extLst>
          </p:cNvPr>
          <p:cNvSpPr>
            <a:spLocks noGrp="1"/>
          </p:cNvSpPr>
          <p:nvPr>
            <p:ph type="title"/>
          </p:nvPr>
        </p:nvSpPr>
        <p:spPr/>
        <p:txBody>
          <a:bodyPr/>
          <a:lstStyle/>
          <a:p>
            <a:r>
              <a:rPr lang="en-US" dirty="0"/>
              <a:t>Graph500 performance: 120% of DRAM</a:t>
            </a:r>
          </a:p>
        </p:txBody>
      </p:sp>
      <p:graphicFrame>
        <p:nvGraphicFramePr>
          <p:cNvPr id="6" name="Chart 5">
            <a:extLst>
              <a:ext uri="{FF2B5EF4-FFF2-40B4-BE49-F238E27FC236}">
                <a16:creationId xmlns:a16="http://schemas.microsoft.com/office/drawing/2014/main" id="{B719F1E0-7DB6-4B9C-8B63-EBC1DE4C28BD}"/>
              </a:ext>
            </a:extLst>
          </p:cNvPr>
          <p:cNvGraphicFramePr>
            <a:graphicFrameLocks/>
          </p:cNvGraphicFramePr>
          <p:nvPr/>
        </p:nvGraphicFramePr>
        <p:xfrm>
          <a:off x="360588" y="1614240"/>
          <a:ext cx="4999688" cy="36295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7E5B25A9-D61A-43DB-BE91-CAFA49404D76}"/>
              </a:ext>
            </a:extLst>
          </p:cNvPr>
          <p:cNvGraphicFramePr>
            <a:graphicFrameLocks/>
          </p:cNvGraphicFramePr>
          <p:nvPr>
            <p:extLst>
              <p:ext uri="{D42A27DB-BD31-4B8C-83A1-F6EECF244321}">
                <p14:modId xmlns:p14="http://schemas.microsoft.com/office/powerpoint/2010/main" val="4001497754"/>
              </p:ext>
            </p:extLst>
          </p:nvPr>
        </p:nvGraphicFramePr>
        <p:xfrm>
          <a:off x="2883124" y="1722653"/>
          <a:ext cx="5291350" cy="362952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5F4DC912-28D0-C146-8197-F3E8212CB8C6}"/>
              </a:ext>
            </a:extLst>
          </p:cNvPr>
          <p:cNvSpPr txBox="1"/>
          <p:nvPr/>
        </p:nvSpPr>
        <p:spPr>
          <a:xfrm>
            <a:off x="4992663" y="1465284"/>
            <a:ext cx="2007255" cy="369332"/>
          </a:xfrm>
          <a:prstGeom prst="rect">
            <a:avLst/>
          </a:prstGeom>
          <a:noFill/>
        </p:spPr>
        <p:txBody>
          <a:bodyPr wrap="square" rtlCol="0">
            <a:spAutoFit/>
          </a:bodyPr>
          <a:lstStyle/>
          <a:p>
            <a:r>
              <a:rPr lang="en-US" b="1" dirty="0"/>
              <a:t>1.2 GB Graph</a:t>
            </a:r>
          </a:p>
        </p:txBody>
      </p:sp>
      <p:sp>
        <p:nvSpPr>
          <p:cNvPr id="11" name="TextBox 10">
            <a:extLst>
              <a:ext uri="{FF2B5EF4-FFF2-40B4-BE49-F238E27FC236}">
                <a16:creationId xmlns:a16="http://schemas.microsoft.com/office/drawing/2014/main" id="{DCFC621C-FA43-8341-9656-22775C6207A8}"/>
              </a:ext>
            </a:extLst>
          </p:cNvPr>
          <p:cNvSpPr txBox="1"/>
          <p:nvPr/>
        </p:nvSpPr>
        <p:spPr>
          <a:xfrm>
            <a:off x="2041684" y="5434799"/>
            <a:ext cx="8332026" cy="338554"/>
          </a:xfrm>
          <a:prstGeom prst="rect">
            <a:avLst/>
          </a:prstGeom>
          <a:noFill/>
        </p:spPr>
        <p:txBody>
          <a:bodyPr wrap="square" rtlCol="0">
            <a:spAutoFit/>
          </a:bodyPr>
          <a:lstStyle/>
          <a:p>
            <a:r>
              <a:rPr lang="en-US" sz="1600" b="1" dirty="0">
                <a:solidFill>
                  <a:srgbClr val="7030A0"/>
                </a:solidFill>
              </a:rPr>
              <a:t>When kernel memory can be stored remotely, application performance improves</a:t>
            </a:r>
          </a:p>
        </p:txBody>
      </p:sp>
    </p:spTree>
    <p:extLst>
      <p:ext uri="{BB962C8B-B14F-4D97-AF65-F5344CB8AC3E}">
        <p14:creationId xmlns:p14="http://schemas.microsoft.com/office/powerpoint/2010/main" val="266366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직선 연결선 82">
            <a:extLst>
              <a:ext uri="{FF2B5EF4-FFF2-40B4-BE49-F238E27FC236}">
                <a16:creationId xmlns:a16="http://schemas.microsoft.com/office/drawing/2014/main" id="{6AD65E64-1C04-1A40-8669-A4108BC40FCD}"/>
              </a:ext>
            </a:extLst>
          </p:cNvPr>
          <p:cNvCxnSpPr>
            <a:cxnSpLocks/>
          </p:cNvCxnSpPr>
          <p:nvPr/>
        </p:nvCxnSpPr>
        <p:spPr>
          <a:xfrm flipH="1">
            <a:off x="3581309" y="3868073"/>
            <a:ext cx="1203313" cy="39623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97" name="Picture 96">
            <a:extLst>
              <a:ext uri="{FF2B5EF4-FFF2-40B4-BE49-F238E27FC236}">
                <a16:creationId xmlns:a16="http://schemas.microsoft.com/office/drawing/2014/main" id="{25D765A4-6165-914B-A2FF-40EB4FB7479D}"/>
              </a:ext>
            </a:extLst>
          </p:cNvPr>
          <p:cNvPicPr>
            <a:picLocks noChangeAspect="1"/>
          </p:cNvPicPr>
          <p:nvPr/>
        </p:nvPicPr>
        <p:blipFill>
          <a:blip r:embed="rId3"/>
          <a:stretch>
            <a:fillRect/>
          </a:stretch>
        </p:blipFill>
        <p:spPr>
          <a:xfrm>
            <a:off x="8576107" y="4498129"/>
            <a:ext cx="1314324" cy="653029"/>
          </a:xfrm>
          <a:prstGeom prst="rect">
            <a:avLst/>
          </a:prstGeom>
        </p:spPr>
      </p:pic>
      <p:sp>
        <p:nvSpPr>
          <p:cNvPr id="2" name="Title 1">
            <a:extLst>
              <a:ext uri="{FF2B5EF4-FFF2-40B4-BE49-F238E27FC236}">
                <a16:creationId xmlns:a16="http://schemas.microsoft.com/office/drawing/2014/main" id="{7FAFDBF6-143C-F14C-97E4-04282AAE2A74}"/>
              </a:ext>
            </a:extLst>
          </p:cNvPr>
          <p:cNvSpPr>
            <a:spLocks noGrp="1"/>
          </p:cNvSpPr>
          <p:nvPr>
            <p:ph type="title"/>
          </p:nvPr>
        </p:nvSpPr>
        <p:spPr/>
        <p:txBody>
          <a:bodyPr/>
          <a:lstStyle/>
          <a:p>
            <a:r>
              <a:rPr lang="en-US" dirty="0"/>
              <a:t>Moving to the cloud</a:t>
            </a:r>
          </a:p>
        </p:txBody>
      </p:sp>
      <p:pic>
        <p:nvPicPr>
          <p:cNvPr id="6" name="Content Placeholder 5" descr="Male profile">
            <a:extLst>
              <a:ext uri="{FF2B5EF4-FFF2-40B4-BE49-F238E27FC236}">
                <a16:creationId xmlns:a16="http://schemas.microsoft.com/office/drawing/2014/main" id="{919CF3D3-5C0F-7B46-8DDF-8D6410F0699A}"/>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0534" y="2064184"/>
            <a:ext cx="914400" cy="914400"/>
          </a:xfrm>
        </p:spPr>
      </p:pic>
      <p:pic>
        <p:nvPicPr>
          <p:cNvPr id="53" name="Picture 52">
            <a:extLst>
              <a:ext uri="{FF2B5EF4-FFF2-40B4-BE49-F238E27FC236}">
                <a16:creationId xmlns:a16="http://schemas.microsoft.com/office/drawing/2014/main" id="{C98F962E-55C2-1A41-A618-2DB11751C7BB}"/>
              </a:ext>
            </a:extLst>
          </p:cNvPr>
          <p:cNvPicPr>
            <a:picLocks noChangeAspect="1"/>
          </p:cNvPicPr>
          <p:nvPr/>
        </p:nvPicPr>
        <p:blipFill>
          <a:blip r:embed="rId6"/>
          <a:stretch>
            <a:fillRect/>
          </a:stretch>
        </p:blipFill>
        <p:spPr>
          <a:xfrm>
            <a:off x="8242585" y="1437358"/>
            <a:ext cx="1934420" cy="1934420"/>
          </a:xfrm>
          <a:prstGeom prst="rect">
            <a:avLst/>
          </a:prstGeom>
        </p:spPr>
      </p:pic>
      <p:pic>
        <p:nvPicPr>
          <p:cNvPr id="54" name="Picture 53">
            <a:extLst>
              <a:ext uri="{FF2B5EF4-FFF2-40B4-BE49-F238E27FC236}">
                <a16:creationId xmlns:a16="http://schemas.microsoft.com/office/drawing/2014/main" id="{CDBA1EA3-C5FB-D143-8517-621DA0C79FE3}"/>
              </a:ext>
            </a:extLst>
          </p:cNvPr>
          <p:cNvPicPr>
            <a:picLocks noChangeAspect="1"/>
          </p:cNvPicPr>
          <p:nvPr/>
        </p:nvPicPr>
        <p:blipFill rotWithShape="1">
          <a:blip r:embed="rId6"/>
          <a:srcRect b="69192"/>
          <a:stretch/>
        </p:blipFill>
        <p:spPr>
          <a:xfrm>
            <a:off x="8242583" y="3966335"/>
            <a:ext cx="1934421" cy="595952"/>
          </a:xfrm>
          <a:prstGeom prst="rect">
            <a:avLst/>
          </a:prstGeom>
        </p:spPr>
      </p:pic>
      <p:pic>
        <p:nvPicPr>
          <p:cNvPr id="55" name="Picture 54">
            <a:extLst>
              <a:ext uri="{FF2B5EF4-FFF2-40B4-BE49-F238E27FC236}">
                <a16:creationId xmlns:a16="http://schemas.microsoft.com/office/drawing/2014/main" id="{18723BB0-B91C-1E43-8142-AE537523E370}"/>
              </a:ext>
            </a:extLst>
          </p:cNvPr>
          <p:cNvPicPr>
            <a:picLocks noChangeAspect="1"/>
          </p:cNvPicPr>
          <p:nvPr/>
        </p:nvPicPr>
        <p:blipFill>
          <a:blip r:embed="rId7"/>
          <a:stretch>
            <a:fillRect/>
          </a:stretch>
        </p:blipFill>
        <p:spPr>
          <a:xfrm>
            <a:off x="6830758" y="3794152"/>
            <a:ext cx="1496931" cy="1496931"/>
          </a:xfrm>
          <a:prstGeom prst="rect">
            <a:avLst/>
          </a:prstGeom>
        </p:spPr>
      </p:pic>
      <p:pic>
        <p:nvPicPr>
          <p:cNvPr id="56" name="Picture 55">
            <a:extLst>
              <a:ext uri="{FF2B5EF4-FFF2-40B4-BE49-F238E27FC236}">
                <a16:creationId xmlns:a16="http://schemas.microsoft.com/office/drawing/2014/main" id="{F509B45F-DFDD-6A42-ABBF-F8374E9DC663}"/>
              </a:ext>
            </a:extLst>
          </p:cNvPr>
          <p:cNvPicPr>
            <a:picLocks noChangeAspect="1"/>
          </p:cNvPicPr>
          <p:nvPr/>
        </p:nvPicPr>
        <p:blipFill>
          <a:blip r:embed="rId3"/>
          <a:stretch>
            <a:fillRect/>
          </a:stretch>
        </p:blipFill>
        <p:spPr>
          <a:xfrm>
            <a:off x="10226186" y="1467841"/>
            <a:ext cx="1379614" cy="685469"/>
          </a:xfrm>
          <a:prstGeom prst="rect">
            <a:avLst/>
          </a:prstGeom>
        </p:spPr>
      </p:pic>
      <p:pic>
        <p:nvPicPr>
          <p:cNvPr id="57" name="Picture 56">
            <a:extLst>
              <a:ext uri="{FF2B5EF4-FFF2-40B4-BE49-F238E27FC236}">
                <a16:creationId xmlns:a16="http://schemas.microsoft.com/office/drawing/2014/main" id="{08501393-7F02-7A46-B8D3-2B12BAE0F7FB}"/>
              </a:ext>
            </a:extLst>
          </p:cNvPr>
          <p:cNvPicPr>
            <a:picLocks noChangeAspect="1"/>
          </p:cNvPicPr>
          <p:nvPr/>
        </p:nvPicPr>
        <p:blipFill>
          <a:blip r:embed="rId3"/>
          <a:stretch>
            <a:fillRect/>
          </a:stretch>
        </p:blipFill>
        <p:spPr>
          <a:xfrm>
            <a:off x="10226186" y="1999849"/>
            <a:ext cx="1379614" cy="685469"/>
          </a:xfrm>
          <a:prstGeom prst="rect">
            <a:avLst/>
          </a:prstGeom>
        </p:spPr>
      </p:pic>
      <p:pic>
        <p:nvPicPr>
          <p:cNvPr id="58" name="Picture 57">
            <a:extLst>
              <a:ext uri="{FF2B5EF4-FFF2-40B4-BE49-F238E27FC236}">
                <a16:creationId xmlns:a16="http://schemas.microsoft.com/office/drawing/2014/main" id="{89FE61F6-5383-E44D-9FF7-C7C35F7326CE}"/>
              </a:ext>
            </a:extLst>
          </p:cNvPr>
          <p:cNvPicPr>
            <a:picLocks noChangeAspect="1"/>
          </p:cNvPicPr>
          <p:nvPr/>
        </p:nvPicPr>
        <p:blipFill>
          <a:blip r:embed="rId3"/>
          <a:stretch>
            <a:fillRect/>
          </a:stretch>
        </p:blipFill>
        <p:spPr>
          <a:xfrm>
            <a:off x="10226186" y="2562025"/>
            <a:ext cx="1379614" cy="685469"/>
          </a:xfrm>
          <a:prstGeom prst="rect">
            <a:avLst/>
          </a:prstGeom>
        </p:spPr>
      </p:pic>
      <p:cxnSp>
        <p:nvCxnSpPr>
          <p:cNvPr id="63" name="Straight Arrow Connector 62">
            <a:extLst>
              <a:ext uri="{FF2B5EF4-FFF2-40B4-BE49-F238E27FC236}">
                <a16:creationId xmlns:a16="http://schemas.microsoft.com/office/drawing/2014/main" id="{55A1481C-5449-1E43-9188-09EF8A7D58A3}"/>
              </a:ext>
            </a:extLst>
          </p:cNvPr>
          <p:cNvCxnSpPr/>
          <p:nvPr/>
        </p:nvCxnSpPr>
        <p:spPr>
          <a:xfrm>
            <a:off x="2184758" y="3107428"/>
            <a:ext cx="21786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1024425-E1FB-BF4C-BB69-C0EBF35684D0}"/>
              </a:ext>
            </a:extLst>
          </p:cNvPr>
          <p:cNvCxnSpPr/>
          <p:nvPr/>
        </p:nvCxnSpPr>
        <p:spPr>
          <a:xfrm flipV="1">
            <a:off x="2184758" y="2085472"/>
            <a:ext cx="0" cy="10219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83853CF8-A6B2-A547-A62A-25270D94B01E}"/>
              </a:ext>
            </a:extLst>
          </p:cNvPr>
          <p:cNvPicPr>
            <a:picLocks noChangeAspect="1"/>
          </p:cNvPicPr>
          <p:nvPr/>
        </p:nvPicPr>
        <p:blipFill>
          <a:blip r:embed="rId7"/>
          <a:stretch>
            <a:fillRect/>
          </a:stretch>
        </p:blipFill>
        <p:spPr>
          <a:xfrm>
            <a:off x="1102116" y="1426722"/>
            <a:ext cx="954512" cy="954512"/>
          </a:xfrm>
          <a:prstGeom prst="rect">
            <a:avLst/>
          </a:prstGeom>
        </p:spPr>
      </p:pic>
      <p:cxnSp>
        <p:nvCxnSpPr>
          <p:cNvPr id="68" name="Straight Connector 67">
            <a:extLst>
              <a:ext uri="{FF2B5EF4-FFF2-40B4-BE49-F238E27FC236}">
                <a16:creationId xmlns:a16="http://schemas.microsoft.com/office/drawing/2014/main" id="{A3D39D0F-A6B2-AF45-A6A0-108A189C85B5}"/>
              </a:ext>
            </a:extLst>
          </p:cNvPr>
          <p:cNvCxnSpPr>
            <a:cxnSpLocks/>
          </p:cNvCxnSpPr>
          <p:nvPr/>
        </p:nvCxnSpPr>
        <p:spPr>
          <a:xfrm flipV="1">
            <a:off x="2182218" y="2302848"/>
            <a:ext cx="648017" cy="827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FF76E9-9329-9240-8753-1FBFC216FFBB}"/>
              </a:ext>
            </a:extLst>
          </p:cNvPr>
          <p:cNvCxnSpPr>
            <a:cxnSpLocks/>
          </p:cNvCxnSpPr>
          <p:nvPr/>
        </p:nvCxnSpPr>
        <p:spPr>
          <a:xfrm>
            <a:off x="2830235" y="2310079"/>
            <a:ext cx="402063" cy="603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6A377F3-FEA3-7C4B-A3EE-D127E0229812}"/>
              </a:ext>
            </a:extLst>
          </p:cNvPr>
          <p:cNvCxnSpPr>
            <a:cxnSpLocks/>
          </p:cNvCxnSpPr>
          <p:nvPr/>
        </p:nvCxnSpPr>
        <p:spPr>
          <a:xfrm>
            <a:off x="3232298" y="2913321"/>
            <a:ext cx="549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3BE0B53-826D-9640-B548-4E5111FCBA8E}"/>
              </a:ext>
            </a:extLst>
          </p:cNvPr>
          <p:cNvCxnSpPr>
            <a:cxnSpLocks/>
          </p:cNvCxnSpPr>
          <p:nvPr/>
        </p:nvCxnSpPr>
        <p:spPr>
          <a:xfrm flipH="1">
            <a:off x="3773907" y="2564059"/>
            <a:ext cx="467394" cy="349262"/>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0CA894C-B7EC-C04F-B13A-F82486CFE83A}"/>
              </a:ext>
            </a:extLst>
          </p:cNvPr>
          <p:cNvSpPr txBox="1"/>
          <p:nvPr/>
        </p:nvSpPr>
        <p:spPr>
          <a:xfrm>
            <a:off x="2446497" y="3228632"/>
            <a:ext cx="1487912" cy="369332"/>
          </a:xfrm>
          <a:prstGeom prst="rect">
            <a:avLst/>
          </a:prstGeom>
          <a:noFill/>
        </p:spPr>
        <p:txBody>
          <a:bodyPr wrap="square" rtlCol="0">
            <a:spAutoFit/>
          </a:bodyPr>
          <a:lstStyle/>
          <a:p>
            <a:r>
              <a:rPr lang="en-US" dirty="0"/>
              <a:t>Time</a:t>
            </a:r>
          </a:p>
        </p:txBody>
      </p:sp>
      <p:sp>
        <p:nvSpPr>
          <p:cNvPr id="80" name="TextBox 79">
            <a:extLst>
              <a:ext uri="{FF2B5EF4-FFF2-40B4-BE49-F238E27FC236}">
                <a16:creationId xmlns:a16="http://schemas.microsoft.com/office/drawing/2014/main" id="{1401A6A7-61A4-1543-A10E-A7DFED5544A4}"/>
              </a:ext>
            </a:extLst>
          </p:cNvPr>
          <p:cNvSpPr txBox="1"/>
          <p:nvPr/>
        </p:nvSpPr>
        <p:spPr>
          <a:xfrm>
            <a:off x="1102117" y="2302847"/>
            <a:ext cx="1090330" cy="646331"/>
          </a:xfrm>
          <a:prstGeom prst="rect">
            <a:avLst/>
          </a:prstGeom>
          <a:noFill/>
        </p:spPr>
        <p:txBody>
          <a:bodyPr wrap="square" rtlCol="0">
            <a:spAutoFit/>
          </a:bodyPr>
          <a:lstStyle/>
          <a:p>
            <a:r>
              <a:rPr lang="en-US" dirty="0"/>
              <a:t>Memory usage</a:t>
            </a:r>
          </a:p>
        </p:txBody>
      </p:sp>
      <p:cxnSp>
        <p:nvCxnSpPr>
          <p:cNvPr id="82" name="Elbow Connector 81">
            <a:extLst>
              <a:ext uri="{FF2B5EF4-FFF2-40B4-BE49-F238E27FC236}">
                <a16:creationId xmlns:a16="http://schemas.microsoft.com/office/drawing/2014/main" id="{530012DA-02FB-0646-B493-F61BED004E19}"/>
              </a:ext>
            </a:extLst>
          </p:cNvPr>
          <p:cNvCxnSpPr>
            <a:cxnSpLocks/>
            <a:stCxn id="56" idx="3"/>
            <a:endCxn id="58" idx="3"/>
          </p:cNvCxnSpPr>
          <p:nvPr/>
        </p:nvCxnSpPr>
        <p:spPr>
          <a:xfrm>
            <a:off x="11605800" y="1810576"/>
            <a:ext cx="12700" cy="1094184"/>
          </a:xfrm>
          <a:prstGeom prst="bentConnector3">
            <a:avLst>
              <a:gd name="adj1" fmla="val 2672732"/>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85FC93-ACA5-8E41-89B3-46199B7E48E6}"/>
              </a:ext>
            </a:extLst>
          </p:cNvPr>
          <p:cNvCxnSpPr>
            <a:cxnSpLocks/>
          </p:cNvCxnSpPr>
          <p:nvPr/>
        </p:nvCxnSpPr>
        <p:spPr>
          <a:xfrm flipH="1">
            <a:off x="11605801" y="2348749"/>
            <a:ext cx="350234"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0591820F-E473-4343-B07C-E6F2A9EAB9D1}"/>
              </a:ext>
            </a:extLst>
          </p:cNvPr>
          <p:cNvCxnSpPr/>
          <p:nvPr/>
        </p:nvCxnSpPr>
        <p:spPr>
          <a:xfrm rot="10800000" flipV="1">
            <a:off x="10010635" y="2897606"/>
            <a:ext cx="1945401" cy="1436038"/>
          </a:xfrm>
          <a:prstGeom prst="bentConnector3">
            <a:avLst>
              <a:gd name="adj1" fmla="val 788"/>
            </a:avLst>
          </a:prstGeom>
          <a:ln w="34925">
            <a:solidFill>
              <a:srgbClr val="FFC000"/>
            </a:solidFill>
            <a:tailEnd type="none"/>
          </a:ln>
        </p:spPr>
        <p:style>
          <a:lnRef idx="1">
            <a:schemeClr val="accent1"/>
          </a:lnRef>
          <a:fillRef idx="0">
            <a:schemeClr val="accent1"/>
          </a:fillRef>
          <a:effectRef idx="0">
            <a:schemeClr val="accent1"/>
          </a:effectRef>
          <a:fontRef idx="minor">
            <a:schemeClr val="tx1"/>
          </a:fontRef>
        </p:style>
      </p:cxnSp>
      <p:pic>
        <p:nvPicPr>
          <p:cNvPr id="94" name="Graphic 93" descr="Cloud">
            <a:extLst>
              <a:ext uri="{FF2B5EF4-FFF2-40B4-BE49-F238E27FC236}">
                <a16:creationId xmlns:a16="http://schemas.microsoft.com/office/drawing/2014/main" id="{985163C0-6446-F244-A756-D6CAD4208A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1712" y="2331538"/>
            <a:ext cx="2333406" cy="2333406"/>
          </a:xfrm>
          <a:prstGeom prst="rect">
            <a:avLst/>
          </a:prstGeom>
        </p:spPr>
      </p:pic>
      <p:sp>
        <p:nvSpPr>
          <p:cNvPr id="98" name="TextBox 97">
            <a:extLst>
              <a:ext uri="{FF2B5EF4-FFF2-40B4-BE49-F238E27FC236}">
                <a16:creationId xmlns:a16="http://schemas.microsoft.com/office/drawing/2014/main" id="{667BE02D-5E21-BB47-AEEE-C91306574FB6}"/>
              </a:ext>
            </a:extLst>
          </p:cNvPr>
          <p:cNvSpPr txBox="1"/>
          <p:nvPr/>
        </p:nvSpPr>
        <p:spPr>
          <a:xfrm>
            <a:off x="8173286" y="3373642"/>
            <a:ext cx="3715121" cy="584775"/>
          </a:xfrm>
          <a:prstGeom prst="rect">
            <a:avLst/>
          </a:prstGeom>
          <a:noFill/>
        </p:spPr>
        <p:txBody>
          <a:bodyPr wrap="square" rtlCol="0">
            <a:spAutoFit/>
          </a:bodyPr>
          <a:lstStyle/>
          <a:p>
            <a:r>
              <a:rPr lang="en-US" sz="1600" b="1" dirty="0">
                <a:solidFill>
                  <a:srgbClr val="7030A0"/>
                </a:solidFill>
              </a:rPr>
              <a:t>FluidMem enables transparent memory disaggregation in the cloud</a:t>
            </a:r>
          </a:p>
        </p:txBody>
      </p:sp>
      <p:cxnSp>
        <p:nvCxnSpPr>
          <p:cNvPr id="30" name="Straight Connector 29">
            <a:extLst>
              <a:ext uri="{FF2B5EF4-FFF2-40B4-BE49-F238E27FC236}">
                <a16:creationId xmlns:a16="http://schemas.microsoft.com/office/drawing/2014/main" id="{4DC3A19A-6D42-9245-BA81-A98C983B247D}"/>
              </a:ext>
            </a:extLst>
          </p:cNvPr>
          <p:cNvCxnSpPr/>
          <p:nvPr/>
        </p:nvCxnSpPr>
        <p:spPr>
          <a:xfrm>
            <a:off x="2708255" y="2109374"/>
            <a:ext cx="0" cy="988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DC7060-1BB6-F841-A5AC-34A04B7C838A}"/>
              </a:ext>
            </a:extLst>
          </p:cNvPr>
          <p:cNvCxnSpPr/>
          <p:nvPr/>
        </p:nvCxnSpPr>
        <p:spPr>
          <a:xfrm>
            <a:off x="2831943" y="2109374"/>
            <a:ext cx="0" cy="988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descr="Icon&#10;&#10;Description automatically generated">
            <a:extLst>
              <a:ext uri="{FF2B5EF4-FFF2-40B4-BE49-F238E27FC236}">
                <a16:creationId xmlns:a16="http://schemas.microsoft.com/office/drawing/2014/main" id="{F06FB315-2F13-B243-98E3-2A4B963909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9551" y="4060811"/>
            <a:ext cx="903752" cy="903752"/>
          </a:xfrm>
          <a:prstGeom prst="rect">
            <a:avLst/>
          </a:prstGeom>
        </p:spPr>
      </p:pic>
      <p:sp>
        <p:nvSpPr>
          <p:cNvPr id="34" name="TextBox 33">
            <a:extLst>
              <a:ext uri="{FF2B5EF4-FFF2-40B4-BE49-F238E27FC236}">
                <a16:creationId xmlns:a16="http://schemas.microsoft.com/office/drawing/2014/main" id="{E3C8D83F-9640-6E4A-9FB6-D49FCBC18CC0}"/>
              </a:ext>
            </a:extLst>
          </p:cNvPr>
          <p:cNvSpPr txBox="1"/>
          <p:nvPr/>
        </p:nvSpPr>
        <p:spPr>
          <a:xfrm>
            <a:off x="4733822" y="1478405"/>
            <a:ext cx="2894731" cy="830997"/>
          </a:xfrm>
          <a:prstGeom prst="rect">
            <a:avLst/>
          </a:prstGeom>
          <a:noFill/>
        </p:spPr>
        <p:txBody>
          <a:bodyPr wrap="square" rtlCol="0">
            <a:spAutoFit/>
          </a:bodyPr>
          <a:lstStyle/>
          <a:p>
            <a:r>
              <a:rPr lang="en-US" sz="1600" b="1" u="sng" dirty="0">
                <a:solidFill>
                  <a:srgbClr val="7030A0"/>
                </a:solidFill>
              </a:rPr>
              <a:t>Memory disaggregation </a:t>
            </a:r>
            <a:r>
              <a:rPr lang="en-US" sz="1600" b="1" dirty="0">
                <a:solidFill>
                  <a:srgbClr val="7030A0"/>
                </a:solidFill>
              </a:rPr>
              <a:t>decouples resources from individual servers </a:t>
            </a:r>
          </a:p>
        </p:txBody>
      </p:sp>
      <p:pic>
        <p:nvPicPr>
          <p:cNvPr id="36" name="Picture 35">
            <a:extLst>
              <a:ext uri="{FF2B5EF4-FFF2-40B4-BE49-F238E27FC236}">
                <a16:creationId xmlns:a16="http://schemas.microsoft.com/office/drawing/2014/main" id="{BB19E1CF-D93E-7845-8075-DE9D97597B3A}"/>
              </a:ext>
            </a:extLst>
          </p:cNvPr>
          <p:cNvPicPr>
            <a:picLocks noChangeAspect="1"/>
          </p:cNvPicPr>
          <p:nvPr/>
        </p:nvPicPr>
        <p:blipFill>
          <a:blip r:embed="rId7"/>
          <a:stretch>
            <a:fillRect/>
          </a:stretch>
        </p:blipFill>
        <p:spPr>
          <a:xfrm>
            <a:off x="6464372" y="3497926"/>
            <a:ext cx="2072381" cy="2072381"/>
          </a:xfrm>
          <a:prstGeom prst="rect">
            <a:avLst/>
          </a:prstGeom>
        </p:spPr>
      </p:pic>
      <p:sp>
        <p:nvSpPr>
          <p:cNvPr id="37" name="TextBox 36">
            <a:extLst>
              <a:ext uri="{FF2B5EF4-FFF2-40B4-BE49-F238E27FC236}">
                <a16:creationId xmlns:a16="http://schemas.microsoft.com/office/drawing/2014/main" id="{2AF838C3-0CF6-8546-A5CD-91D9C10F5EC2}"/>
              </a:ext>
            </a:extLst>
          </p:cNvPr>
          <p:cNvSpPr txBox="1"/>
          <p:nvPr/>
        </p:nvSpPr>
        <p:spPr>
          <a:xfrm>
            <a:off x="8083303" y="5170020"/>
            <a:ext cx="4011853" cy="830997"/>
          </a:xfrm>
          <a:prstGeom prst="rect">
            <a:avLst/>
          </a:prstGeom>
          <a:noFill/>
        </p:spPr>
        <p:txBody>
          <a:bodyPr wrap="square" rtlCol="0">
            <a:spAutoFit/>
          </a:bodyPr>
          <a:lstStyle/>
          <a:p>
            <a:r>
              <a:rPr lang="en-US" sz="1600" b="1" dirty="0">
                <a:solidFill>
                  <a:srgbClr val="7030A0"/>
                </a:solidFill>
              </a:rPr>
              <a:t>Requires developer time required to modify application and partition the graph over multiple nodes</a:t>
            </a:r>
          </a:p>
        </p:txBody>
      </p:sp>
      <p:pic>
        <p:nvPicPr>
          <p:cNvPr id="9" name="Graphic 8" descr="Monitor">
            <a:extLst>
              <a:ext uri="{FF2B5EF4-FFF2-40B4-BE49-F238E27FC236}">
                <a16:creationId xmlns:a16="http://schemas.microsoft.com/office/drawing/2014/main" id="{DFD382AF-ED20-3443-9A54-1000322FD6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97678" y="3782943"/>
            <a:ext cx="1515360" cy="1515360"/>
          </a:xfrm>
          <a:prstGeom prst="rect">
            <a:avLst/>
          </a:prstGeom>
        </p:spPr>
      </p:pic>
      <p:pic>
        <p:nvPicPr>
          <p:cNvPr id="47" name="Graphic 46" descr="Female Profile">
            <a:extLst>
              <a:ext uri="{FF2B5EF4-FFF2-40B4-BE49-F238E27FC236}">
                <a16:creationId xmlns:a16="http://schemas.microsoft.com/office/drawing/2014/main" id="{CF3F30CF-C983-F848-92FE-D43E5DCD6D5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64770" y="4088690"/>
            <a:ext cx="992317" cy="992317"/>
          </a:xfrm>
          <a:prstGeom prst="rect">
            <a:avLst/>
          </a:prstGeom>
        </p:spPr>
      </p:pic>
    </p:spTree>
    <p:extLst>
      <p:ext uri="{BB962C8B-B14F-4D97-AF65-F5344CB8AC3E}">
        <p14:creationId xmlns:p14="http://schemas.microsoft.com/office/powerpoint/2010/main" val="52307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3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p:bldP spid="37" grpId="0"/>
      <p:bldP spid="3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5361-75D9-754A-B86B-242728EC211E}"/>
              </a:ext>
            </a:extLst>
          </p:cNvPr>
          <p:cNvSpPr>
            <a:spLocks noGrp="1"/>
          </p:cNvSpPr>
          <p:nvPr>
            <p:ph type="title"/>
          </p:nvPr>
        </p:nvSpPr>
        <p:spPr/>
        <p:txBody>
          <a:bodyPr/>
          <a:lstStyle/>
          <a:p>
            <a:r>
              <a:rPr lang="en-US" dirty="0"/>
              <a:t>Graph500 performance: &gt;120% of DRAM</a:t>
            </a:r>
          </a:p>
        </p:txBody>
      </p:sp>
      <p:sp>
        <p:nvSpPr>
          <p:cNvPr id="3" name="Content Placeholder 2">
            <a:extLst>
              <a:ext uri="{FF2B5EF4-FFF2-40B4-BE49-F238E27FC236}">
                <a16:creationId xmlns:a16="http://schemas.microsoft.com/office/drawing/2014/main" id="{8EE9EBF1-80FA-4640-BC4F-D231AF772B1F}"/>
              </a:ext>
            </a:extLst>
          </p:cNvPr>
          <p:cNvSpPr>
            <a:spLocks noGrp="1"/>
          </p:cNvSpPr>
          <p:nvPr>
            <p:ph idx="1"/>
          </p:nvPr>
        </p:nvSpPr>
        <p:spPr/>
        <p:txBody>
          <a:bodyPr/>
          <a:lstStyle/>
          <a:p>
            <a:r>
              <a:rPr lang="en-US" dirty="0"/>
              <a:t>More visibility into all page accesses improves performance with swap</a:t>
            </a:r>
          </a:p>
          <a:p>
            <a:pPr lvl="1"/>
            <a:r>
              <a:rPr lang="en-US" dirty="0"/>
              <a:t>See paper for more comparisons</a:t>
            </a:r>
          </a:p>
        </p:txBody>
      </p:sp>
    </p:spTree>
    <p:extLst>
      <p:ext uri="{BB962C8B-B14F-4D97-AF65-F5344CB8AC3E}">
        <p14:creationId xmlns:p14="http://schemas.microsoft.com/office/powerpoint/2010/main" val="2625966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use case: MongoDB</a:t>
            </a:r>
          </a:p>
        </p:txBody>
      </p:sp>
      <p:sp>
        <p:nvSpPr>
          <p:cNvPr id="3" name="Content Placeholder 2"/>
          <p:cNvSpPr>
            <a:spLocks noGrp="1"/>
          </p:cNvSpPr>
          <p:nvPr>
            <p:ph idx="1"/>
          </p:nvPr>
        </p:nvSpPr>
        <p:spPr/>
        <p:txBody>
          <a:bodyPr>
            <a:normAutofit/>
          </a:bodyPr>
          <a:lstStyle/>
          <a:p>
            <a:r>
              <a:rPr lang="en-US" sz="2400" dirty="0"/>
              <a:t>MongoDB is a document store commonly used for cloud applications</a:t>
            </a:r>
          </a:p>
          <a:p>
            <a:r>
              <a:rPr lang="en-US" sz="2400" dirty="0"/>
              <a:t>Uses its own caching strategy (</a:t>
            </a:r>
            <a:r>
              <a:rPr lang="en-US" sz="2400" i="1" dirty="0" err="1"/>
              <a:t>WiredTiger</a:t>
            </a:r>
            <a:r>
              <a:rPr lang="en-US" sz="2400" dirty="0"/>
              <a:t>) </a:t>
            </a:r>
          </a:p>
          <a:p>
            <a:r>
              <a:rPr lang="en-US" sz="2400" dirty="0"/>
              <a:t>Workload: YCSB scan (100% 1 KB reads) on a client VM reading records from the MongoDB server</a:t>
            </a:r>
          </a:p>
          <a:p>
            <a:pPr lvl="1"/>
            <a:r>
              <a:rPr lang="en-US" sz="2400" dirty="0"/>
              <a:t>Non-sharded configuration for the server</a:t>
            </a:r>
          </a:p>
          <a:p>
            <a:pPr lvl="1"/>
            <a:r>
              <a:rPr lang="en-US" sz="2400" dirty="0"/>
              <a:t>4 GB local DRAM</a:t>
            </a:r>
          </a:p>
        </p:txBody>
      </p:sp>
    </p:spTree>
    <p:extLst>
      <p:ext uri="{BB962C8B-B14F-4D97-AF65-F5344CB8AC3E}">
        <p14:creationId xmlns:p14="http://schemas.microsoft.com/office/powerpoint/2010/main" val="2589125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24BEB4D1-576F-C841-B8E5-679BAF894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309" y="1839856"/>
            <a:ext cx="3937000" cy="2997200"/>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DA324C4F-AAFF-8449-A139-9982A6A81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126" y="1763656"/>
            <a:ext cx="4038600" cy="3073400"/>
          </a:xfrm>
          <a:prstGeom prst="rect">
            <a:avLst/>
          </a:prstGeom>
        </p:spPr>
      </p:pic>
      <p:sp>
        <p:nvSpPr>
          <p:cNvPr id="13" name="TextBox 12">
            <a:extLst>
              <a:ext uri="{FF2B5EF4-FFF2-40B4-BE49-F238E27FC236}">
                <a16:creationId xmlns:a16="http://schemas.microsoft.com/office/drawing/2014/main" id="{650A0E27-177D-4B45-8065-B985A3C8E40E}"/>
              </a:ext>
            </a:extLst>
          </p:cNvPr>
          <p:cNvSpPr txBox="1"/>
          <p:nvPr/>
        </p:nvSpPr>
        <p:spPr>
          <a:xfrm>
            <a:off x="1154112" y="1542278"/>
            <a:ext cx="4321394" cy="369332"/>
          </a:xfrm>
          <a:prstGeom prst="rect">
            <a:avLst/>
          </a:prstGeom>
          <a:noFill/>
        </p:spPr>
        <p:txBody>
          <a:bodyPr wrap="square" rtlCol="0">
            <a:spAutoFit/>
          </a:bodyPr>
          <a:lstStyle/>
          <a:p>
            <a:r>
              <a:rPr lang="en-US" b="1" dirty="0"/>
              <a:t>1KB read latency with </a:t>
            </a:r>
            <a:r>
              <a:rPr lang="en-US" b="1" dirty="0" err="1"/>
              <a:t>NVMeoF</a:t>
            </a:r>
            <a:r>
              <a:rPr lang="en-US" b="1" dirty="0"/>
              <a:t> swap</a:t>
            </a:r>
          </a:p>
        </p:txBody>
      </p:sp>
      <p:sp>
        <p:nvSpPr>
          <p:cNvPr id="14" name="TextBox 13">
            <a:extLst>
              <a:ext uri="{FF2B5EF4-FFF2-40B4-BE49-F238E27FC236}">
                <a16:creationId xmlns:a16="http://schemas.microsoft.com/office/drawing/2014/main" id="{81B75AEC-0CB1-1448-AF6A-006E8A09605A}"/>
              </a:ext>
            </a:extLst>
          </p:cNvPr>
          <p:cNvSpPr txBox="1"/>
          <p:nvPr/>
        </p:nvSpPr>
        <p:spPr>
          <a:xfrm>
            <a:off x="6351362" y="1546935"/>
            <a:ext cx="5283590" cy="369332"/>
          </a:xfrm>
          <a:prstGeom prst="rect">
            <a:avLst/>
          </a:prstGeom>
          <a:noFill/>
        </p:spPr>
        <p:txBody>
          <a:bodyPr wrap="square" rtlCol="0">
            <a:spAutoFit/>
          </a:bodyPr>
          <a:lstStyle/>
          <a:p>
            <a:r>
              <a:rPr lang="en-US" b="1" dirty="0"/>
              <a:t>1KB read latency with FluidMem (</a:t>
            </a:r>
            <a:r>
              <a:rPr lang="en-US" b="1" dirty="0" err="1"/>
              <a:t>RAMCloud</a:t>
            </a:r>
            <a:r>
              <a:rPr lang="en-US" b="1" dirty="0"/>
              <a:t>)</a:t>
            </a:r>
          </a:p>
        </p:txBody>
      </p:sp>
      <p:sp>
        <p:nvSpPr>
          <p:cNvPr id="15" name="TextBox 14">
            <a:extLst>
              <a:ext uri="{FF2B5EF4-FFF2-40B4-BE49-F238E27FC236}">
                <a16:creationId xmlns:a16="http://schemas.microsoft.com/office/drawing/2014/main" id="{E46E6397-F0A6-D641-966B-B5D24DFD2DAC}"/>
              </a:ext>
            </a:extLst>
          </p:cNvPr>
          <p:cNvSpPr txBox="1"/>
          <p:nvPr/>
        </p:nvSpPr>
        <p:spPr>
          <a:xfrm>
            <a:off x="1553859" y="5023334"/>
            <a:ext cx="4224204" cy="584775"/>
          </a:xfrm>
          <a:prstGeom prst="rect">
            <a:avLst/>
          </a:prstGeom>
          <a:noFill/>
        </p:spPr>
        <p:txBody>
          <a:bodyPr wrap="square" rtlCol="0">
            <a:spAutoFit/>
          </a:bodyPr>
          <a:lstStyle/>
          <a:p>
            <a:r>
              <a:rPr lang="en-US" sz="1600" b="1" dirty="0">
                <a:solidFill>
                  <a:srgbClr val="7030A0"/>
                </a:solidFill>
              </a:rPr>
              <a:t>Application-level caching (</a:t>
            </a:r>
            <a:r>
              <a:rPr lang="en-US" sz="1600" b="1" dirty="0" err="1">
                <a:solidFill>
                  <a:srgbClr val="7030A0"/>
                </a:solidFill>
              </a:rPr>
              <a:t>WiredTiger</a:t>
            </a:r>
            <a:r>
              <a:rPr lang="en-US" sz="1600" b="1" dirty="0">
                <a:solidFill>
                  <a:srgbClr val="7030A0"/>
                </a:solidFill>
              </a:rPr>
              <a:t>) conflicts with kernel-based swapping</a:t>
            </a:r>
          </a:p>
        </p:txBody>
      </p:sp>
      <p:sp>
        <p:nvSpPr>
          <p:cNvPr id="16" name="TextBox 15">
            <a:extLst>
              <a:ext uri="{FF2B5EF4-FFF2-40B4-BE49-F238E27FC236}">
                <a16:creationId xmlns:a16="http://schemas.microsoft.com/office/drawing/2014/main" id="{0E97F1A4-0FE7-D64E-8DA4-8D7012CFC4C9}"/>
              </a:ext>
            </a:extLst>
          </p:cNvPr>
          <p:cNvSpPr txBox="1"/>
          <p:nvPr/>
        </p:nvSpPr>
        <p:spPr>
          <a:xfrm>
            <a:off x="6607126" y="4990293"/>
            <a:ext cx="4224204" cy="830997"/>
          </a:xfrm>
          <a:prstGeom prst="rect">
            <a:avLst/>
          </a:prstGeom>
          <a:noFill/>
        </p:spPr>
        <p:txBody>
          <a:bodyPr wrap="square" rtlCol="0">
            <a:spAutoFit/>
          </a:bodyPr>
          <a:lstStyle/>
          <a:p>
            <a:r>
              <a:rPr lang="en-US" sz="1600" b="1" dirty="0">
                <a:solidFill>
                  <a:srgbClr val="7030A0"/>
                </a:solidFill>
              </a:rPr>
              <a:t>FluidMem transparently extends the physical memory in the VM and results in smooth performance </a:t>
            </a:r>
          </a:p>
        </p:txBody>
      </p:sp>
      <p:sp>
        <p:nvSpPr>
          <p:cNvPr id="18" name="Title 1">
            <a:extLst>
              <a:ext uri="{FF2B5EF4-FFF2-40B4-BE49-F238E27FC236}">
                <a16:creationId xmlns:a16="http://schemas.microsoft.com/office/drawing/2014/main" id="{B527A161-2AFC-514E-880C-15C63F402CF8}"/>
              </a:ext>
            </a:extLst>
          </p:cNvPr>
          <p:cNvSpPr>
            <a:spLocks noGrp="1"/>
          </p:cNvSpPr>
          <p:nvPr>
            <p:ph type="title"/>
          </p:nvPr>
        </p:nvSpPr>
        <p:spPr/>
        <p:txBody>
          <a:bodyPr>
            <a:normAutofit/>
          </a:bodyPr>
          <a:lstStyle/>
          <a:p>
            <a:r>
              <a:rPr lang="en-US" dirty="0"/>
              <a:t>MongoDB performance</a:t>
            </a:r>
          </a:p>
        </p:txBody>
      </p:sp>
    </p:spTree>
    <p:extLst>
      <p:ext uri="{BB962C8B-B14F-4D97-AF65-F5344CB8AC3E}">
        <p14:creationId xmlns:p14="http://schemas.microsoft.com/office/powerpoint/2010/main" val="2676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3CD5-34D7-49EA-AA00-CB739E6C7ED9}"/>
              </a:ext>
            </a:extLst>
          </p:cNvPr>
          <p:cNvSpPr>
            <a:spLocks noGrp="1"/>
          </p:cNvSpPr>
          <p:nvPr>
            <p:ph type="title"/>
          </p:nvPr>
        </p:nvSpPr>
        <p:spPr/>
        <p:txBody>
          <a:bodyPr/>
          <a:lstStyle/>
          <a:p>
            <a:r>
              <a:rPr lang="en-US" dirty="0"/>
              <a:t>Demonstrating full memory disaggregation</a:t>
            </a:r>
          </a:p>
        </p:txBody>
      </p:sp>
      <p:sp>
        <p:nvSpPr>
          <p:cNvPr id="7" name="Content Placeholder 6">
            <a:extLst>
              <a:ext uri="{FF2B5EF4-FFF2-40B4-BE49-F238E27FC236}">
                <a16:creationId xmlns:a16="http://schemas.microsoft.com/office/drawing/2014/main" id="{D01870F1-AD63-2F40-8732-165D3B9AD2D8}"/>
              </a:ext>
            </a:extLst>
          </p:cNvPr>
          <p:cNvSpPr>
            <a:spLocks noGrp="1"/>
          </p:cNvSpPr>
          <p:nvPr>
            <p:ph idx="1"/>
          </p:nvPr>
        </p:nvSpPr>
        <p:spPr/>
        <p:txBody>
          <a:bodyPr/>
          <a:lstStyle/>
          <a:p>
            <a:r>
              <a:rPr lang="en-US" dirty="0"/>
              <a:t>Existing method (VM balloon driver) can only decrease VM memory footprint to 64 MB</a:t>
            </a:r>
          </a:p>
          <a:p>
            <a:r>
              <a:rPr lang="en-US" dirty="0"/>
              <a:t>Using FluidMem a VM can respond by opening up an SSH session with 180 pages (720 KB) in DRAM</a:t>
            </a:r>
          </a:p>
          <a:p>
            <a:pPr lvl="1"/>
            <a:r>
              <a:rPr lang="en-US" dirty="0"/>
              <a:t>See paper for more details</a:t>
            </a:r>
          </a:p>
          <a:p>
            <a:pPr lvl="1"/>
            <a:endParaRPr lang="en-US" dirty="0"/>
          </a:p>
        </p:txBody>
      </p:sp>
    </p:spTree>
    <p:extLst>
      <p:ext uri="{BB962C8B-B14F-4D97-AF65-F5344CB8AC3E}">
        <p14:creationId xmlns:p14="http://schemas.microsoft.com/office/powerpoint/2010/main" val="804920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F8F8-81BE-D84E-A7F6-439E009BA08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906DFDD-50E9-A44F-A467-021715CB93DA}"/>
              </a:ext>
            </a:extLst>
          </p:cNvPr>
          <p:cNvSpPr>
            <a:spLocks noGrp="1"/>
          </p:cNvSpPr>
          <p:nvPr>
            <p:ph idx="1"/>
          </p:nvPr>
        </p:nvSpPr>
        <p:spPr/>
        <p:txBody>
          <a:bodyPr/>
          <a:lstStyle/>
          <a:p>
            <a:r>
              <a:rPr lang="en-US" dirty="0">
                <a:solidFill>
                  <a:schemeClr val="bg1">
                    <a:lumMod val="75000"/>
                  </a:schemeClr>
                </a:solidFill>
              </a:rPr>
              <a:t>Uniqueness among related works</a:t>
            </a:r>
          </a:p>
          <a:p>
            <a:r>
              <a:rPr lang="en-US" dirty="0">
                <a:solidFill>
                  <a:schemeClr val="bg1">
                    <a:lumMod val="75000"/>
                  </a:schemeClr>
                </a:solidFill>
              </a:rPr>
              <a:t>FluidMem architecture</a:t>
            </a:r>
          </a:p>
          <a:p>
            <a:r>
              <a:rPr lang="en-US" dirty="0">
                <a:solidFill>
                  <a:schemeClr val="bg1">
                    <a:lumMod val="75000"/>
                  </a:schemeClr>
                </a:solidFill>
              </a:rPr>
              <a:t>FluidMem page fault handling</a:t>
            </a:r>
          </a:p>
          <a:p>
            <a:r>
              <a:rPr lang="en-US" dirty="0">
                <a:solidFill>
                  <a:schemeClr val="bg1">
                    <a:lumMod val="75000"/>
                  </a:schemeClr>
                </a:solidFill>
              </a:rPr>
              <a:t>Evaluation</a:t>
            </a:r>
          </a:p>
          <a:p>
            <a:r>
              <a:rPr lang="en-US" dirty="0"/>
              <a:t>Conclusion</a:t>
            </a:r>
          </a:p>
        </p:txBody>
      </p:sp>
    </p:spTree>
    <p:extLst>
      <p:ext uri="{BB962C8B-B14F-4D97-AF65-F5344CB8AC3E}">
        <p14:creationId xmlns:p14="http://schemas.microsoft.com/office/powerpoint/2010/main" val="3080147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B48E-E979-441B-B5D8-C0FA6586FDA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09E4E09-0974-46C7-BA1C-4468FBA0518A}"/>
              </a:ext>
            </a:extLst>
          </p:cNvPr>
          <p:cNvSpPr>
            <a:spLocks noGrp="1"/>
          </p:cNvSpPr>
          <p:nvPr>
            <p:ph idx="1"/>
          </p:nvPr>
        </p:nvSpPr>
        <p:spPr/>
        <p:txBody>
          <a:bodyPr>
            <a:normAutofit/>
          </a:bodyPr>
          <a:lstStyle/>
          <a:p>
            <a:r>
              <a:rPr lang="en-US" sz="2400" dirty="0"/>
              <a:t>FluidMem implements full memory disaggregation in cloud computing environments</a:t>
            </a:r>
          </a:p>
          <a:p>
            <a:r>
              <a:rPr lang="en-US" sz="2400" dirty="0"/>
              <a:t>User-space page fault handler provides more flexibility than swap-based memory disaggregation</a:t>
            </a:r>
          </a:p>
          <a:p>
            <a:r>
              <a:rPr lang="en-US" sz="2400" dirty="0"/>
              <a:t>FluidMem performance is comparable to swap-based disaggregation and even outperforms in some cases because of full memory disaggregation</a:t>
            </a:r>
          </a:p>
          <a:p>
            <a:r>
              <a:rPr lang="en-US" sz="2400" dirty="0"/>
              <a:t>FluidMem is on GitHub:</a:t>
            </a:r>
          </a:p>
          <a:p>
            <a:pPr marL="457200" lvl="1" indent="0">
              <a:buNone/>
            </a:pPr>
            <a:r>
              <a:rPr lang="en-US" sz="2400" dirty="0">
                <a:hlinkClick r:id="rId3"/>
              </a:rPr>
              <a:t>https://github.com/blakecaldwell/fluidmem</a:t>
            </a:r>
            <a:endParaRPr lang="en-US" sz="2400" dirty="0"/>
          </a:p>
        </p:txBody>
      </p:sp>
    </p:spTree>
    <p:extLst>
      <p:ext uri="{BB962C8B-B14F-4D97-AF65-F5344CB8AC3E}">
        <p14:creationId xmlns:p14="http://schemas.microsoft.com/office/powerpoint/2010/main" val="133881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7CC7-1044-4633-BB7A-F64B66E1EF8C}"/>
              </a:ext>
            </a:extLst>
          </p:cNvPr>
          <p:cNvSpPr>
            <a:spLocks noGrp="1"/>
          </p:cNvSpPr>
          <p:nvPr>
            <p:ph type="title"/>
          </p:nvPr>
        </p:nvSpPr>
        <p:spPr/>
        <p:txBody>
          <a:bodyPr/>
          <a:lstStyle/>
          <a:p>
            <a:r>
              <a:rPr lang="en-US"/>
              <a:t>Acknowledgements</a:t>
            </a:r>
          </a:p>
        </p:txBody>
      </p:sp>
      <p:sp>
        <p:nvSpPr>
          <p:cNvPr id="3" name="Content Placeholder 2">
            <a:extLst>
              <a:ext uri="{FF2B5EF4-FFF2-40B4-BE49-F238E27FC236}">
                <a16:creationId xmlns:a16="http://schemas.microsoft.com/office/drawing/2014/main" id="{8CB5D124-6C3F-4B10-9E82-DC1B36D17E82}"/>
              </a:ext>
            </a:extLst>
          </p:cNvPr>
          <p:cNvSpPr>
            <a:spLocks noGrp="1"/>
          </p:cNvSpPr>
          <p:nvPr>
            <p:ph idx="1"/>
          </p:nvPr>
        </p:nvSpPr>
        <p:spPr/>
        <p:txBody>
          <a:bodyPr/>
          <a:lstStyle/>
          <a:p>
            <a:r>
              <a:rPr lang="en-US" dirty="0">
                <a:latin typeface="+mn-lt"/>
              </a:rPr>
              <a:t>Funding from NSF: CCF Grant No. 1337399</a:t>
            </a:r>
          </a:p>
          <a:p>
            <a:r>
              <a:rPr lang="en-US" dirty="0" err="1">
                <a:latin typeface="+mn-lt"/>
              </a:rPr>
              <a:t>Infiniswap</a:t>
            </a:r>
            <a:r>
              <a:rPr lang="en-US" dirty="0">
                <a:latin typeface="+mn-lt"/>
              </a:rPr>
              <a:t> and </a:t>
            </a:r>
            <a:r>
              <a:rPr lang="en-US" dirty="0" err="1">
                <a:latin typeface="+mn-lt"/>
              </a:rPr>
              <a:t>RAMCloud</a:t>
            </a:r>
            <a:r>
              <a:rPr lang="en-US" dirty="0">
                <a:latin typeface="+mn-lt"/>
              </a:rPr>
              <a:t> authors</a:t>
            </a:r>
          </a:p>
          <a:p>
            <a:r>
              <a:rPr lang="en-US" dirty="0">
                <a:latin typeface="+mn-lt"/>
              </a:rPr>
              <a:t>Students Daniel </a:t>
            </a:r>
            <a:r>
              <a:rPr lang="en-US" dirty="0" err="1">
                <a:latin typeface="+mn-lt"/>
              </a:rPr>
              <a:t>Zurawski</a:t>
            </a:r>
            <a:r>
              <a:rPr lang="en-US" dirty="0">
                <a:latin typeface="+mn-lt"/>
              </a:rPr>
              <a:t>, William </a:t>
            </a:r>
            <a:r>
              <a:rPr lang="en-US" dirty="0" err="1">
                <a:latin typeface="+mn-lt"/>
              </a:rPr>
              <a:t>Mortl</a:t>
            </a:r>
            <a:r>
              <a:rPr lang="en-US" dirty="0">
                <a:latin typeface="+mn-lt"/>
              </a:rPr>
              <a:t>, and Kannan Subramanian for early work on FluidMem</a:t>
            </a:r>
          </a:p>
        </p:txBody>
      </p:sp>
    </p:spTree>
    <p:extLst>
      <p:ext uri="{BB962C8B-B14F-4D97-AF65-F5344CB8AC3E}">
        <p14:creationId xmlns:p14="http://schemas.microsoft.com/office/powerpoint/2010/main" val="2817327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A4E9-BD4C-4620-93A0-76F4F401ED37}"/>
              </a:ext>
            </a:extLst>
          </p:cNvPr>
          <p:cNvSpPr>
            <a:spLocks noGrp="1"/>
          </p:cNvSpPr>
          <p:nvPr>
            <p:ph type="title"/>
          </p:nvPr>
        </p:nvSpPr>
        <p:spPr/>
        <p:txBody>
          <a:bodyPr/>
          <a:lstStyle/>
          <a:p>
            <a:r>
              <a:rPr lang="en-US" spc="50">
                <a:ln w="9525" cmpd="sng">
                  <a:solidFill>
                    <a:schemeClr val="accent1"/>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1172076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8EFFF320-BD47-2C42-B52B-B34ED49F72B5}"/>
              </a:ext>
            </a:extLst>
          </p:cNvPr>
          <p:cNvPicPr>
            <a:picLocks noChangeAspect="1"/>
          </p:cNvPicPr>
          <p:nvPr/>
        </p:nvPicPr>
        <p:blipFill>
          <a:blip r:embed="rId3"/>
          <a:stretch>
            <a:fillRect/>
          </a:stretch>
        </p:blipFill>
        <p:spPr>
          <a:xfrm>
            <a:off x="8576107" y="4498129"/>
            <a:ext cx="1314324" cy="653029"/>
          </a:xfrm>
          <a:prstGeom prst="rect">
            <a:avLst/>
          </a:prstGeom>
        </p:spPr>
      </p:pic>
      <p:sp>
        <p:nvSpPr>
          <p:cNvPr id="2" name="Title 1">
            <a:extLst>
              <a:ext uri="{FF2B5EF4-FFF2-40B4-BE49-F238E27FC236}">
                <a16:creationId xmlns:a16="http://schemas.microsoft.com/office/drawing/2014/main" id="{7FAFDBF6-143C-F14C-97E4-04282AAE2A74}"/>
              </a:ext>
            </a:extLst>
          </p:cNvPr>
          <p:cNvSpPr>
            <a:spLocks noGrp="1"/>
          </p:cNvSpPr>
          <p:nvPr>
            <p:ph type="title"/>
          </p:nvPr>
        </p:nvSpPr>
        <p:spPr/>
        <p:txBody>
          <a:bodyPr/>
          <a:lstStyle/>
          <a:p>
            <a:r>
              <a:rPr lang="en-US" dirty="0"/>
              <a:t>Full memory disaggregation</a:t>
            </a:r>
          </a:p>
        </p:txBody>
      </p:sp>
      <p:pic>
        <p:nvPicPr>
          <p:cNvPr id="53" name="Picture 52">
            <a:extLst>
              <a:ext uri="{FF2B5EF4-FFF2-40B4-BE49-F238E27FC236}">
                <a16:creationId xmlns:a16="http://schemas.microsoft.com/office/drawing/2014/main" id="{C98F962E-55C2-1A41-A618-2DB11751C7BB}"/>
              </a:ext>
            </a:extLst>
          </p:cNvPr>
          <p:cNvPicPr>
            <a:picLocks noChangeAspect="1"/>
          </p:cNvPicPr>
          <p:nvPr/>
        </p:nvPicPr>
        <p:blipFill>
          <a:blip r:embed="rId4"/>
          <a:stretch>
            <a:fillRect/>
          </a:stretch>
        </p:blipFill>
        <p:spPr>
          <a:xfrm>
            <a:off x="8242585" y="1437358"/>
            <a:ext cx="1934420" cy="1934420"/>
          </a:xfrm>
          <a:prstGeom prst="rect">
            <a:avLst/>
          </a:prstGeom>
        </p:spPr>
      </p:pic>
      <p:pic>
        <p:nvPicPr>
          <p:cNvPr id="54" name="Picture 53">
            <a:extLst>
              <a:ext uri="{FF2B5EF4-FFF2-40B4-BE49-F238E27FC236}">
                <a16:creationId xmlns:a16="http://schemas.microsoft.com/office/drawing/2014/main" id="{CDBA1EA3-C5FB-D143-8517-621DA0C79FE3}"/>
              </a:ext>
            </a:extLst>
          </p:cNvPr>
          <p:cNvPicPr>
            <a:picLocks noChangeAspect="1"/>
          </p:cNvPicPr>
          <p:nvPr/>
        </p:nvPicPr>
        <p:blipFill rotWithShape="1">
          <a:blip r:embed="rId4"/>
          <a:srcRect b="69192"/>
          <a:stretch/>
        </p:blipFill>
        <p:spPr>
          <a:xfrm>
            <a:off x="8242583" y="3966335"/>
            <a:ext cx="1934421" cy="595952"/>
          </a:xfrm>
          <a:prstGeom prst="rect">
            <a:avLst/>
          </a:prstGeom>
        </p:spPr>
      </p:pic>
      <p:pic>
        <p:nvPicPr>
          <p:cNvPr id="55" name="Picture 54">
            <a:extLst>
              <a:ext uri="{FF2B5EF4-FFF2-40B4-BE49-F238E27FC236}">
                <a16:creationId xmlns:a16="http://schemas.microsoft.com/office/drawing/2014/main" id="{18723BB0-B91C-1E43-8142-AE537523E370}"/>
              </a:ext>
            </a:extLst>
          </p:cNvPr>
          <p:cNvPicPr>
            <a:picLocks noChangeAspect="1"/>
          </p:cNvPicPr>
          <p:nvPr/>
        </p:nvPicPr>
        <p:blipFill>
          <a:blip r:embed="rId5"/>
          <a:stretch>
            <a:fillRect/>
          </a:stretch>
        </p:blipFill>
        <p:spPr>
          <a:xfrm>
            <a:off x="6464372" y="3497926"/>
            <a:ext cx="2072381" cy="2072381"/>
          </a:xfrm>
          <a:prstGeom prst="rect">
            <a:avLst/>
          </a:prstGeom>
        </p:spPr>
      </p:pic>
      <p:pic>
        <p:nvPicPr>
          <p:cNvPr id="56" name="Picture 55">
            <a:extLst>
              <a:ext uri="{FF2B5EF4-FFF2-40B4-BE49-F238E27FC236}">
                <a16:creationId xmlns:a16="http://schemas.microsoft.com/office/drawing/2014/main" id="{F509B45F-DFDD-6A42-ABBF-F8374E9DC663}"/>
              </a:ext>
            </a:extLst>
          </p:cNvPr>
          <p:cNvPicPr>
            <a:picLocks noChangeAspect="1"/>
          </p:cNvPicPr>
          <p:nvPr/>
        </p:nvPicPr>
        <p:blipFill>
          <a:blip r:embed="rId3"/>
          <a:stretch>
            <a:fillRect/>
          </a:stretch>
        </p:blipFill>
        <p:spPr>
          <a:xfrm>
            <a:off x="10226186" y="1467841"/>
            <a:ext cx="1379614" cy="685469"/>
          </a:xfrm>
          <a:prstGeom prst="rect">
            <a:avLst/>
          </a:prstGeom>
        </p:spPr>
      </p:pic>
      <p:pic>
        <p:nvPicPr>
          <p:cNvPr id="57" name="Picture 56">
            <a:extLst>
              <a:ext uri="{FF2B5EF4-FFF2-40B4-BE49-F238E27FC236}">
                <a16:creationId xmlns:a16="http://schemas.microsoft.com/office/drawing/2014/main" id="{08501393-7F02-7A46-B8D3-2B12BAE0F7FB}"/>
              </a:ext>
            </a:extLst>
          </p:cNvPr>
          <p:cNvPicPr>
            <a:picLocks noChangeAspect="1"/>
          </p:cNvPicPr>
          <p:nvPr/>
        </p:nvPicPr>
        <p:blipFill>
          <a:blip r:embed="rId3"/>
          <a:stretch>
            <a:fillRect/>
          </a:stretch>
        </p:blipFill>
        <p:spPr>
          <a:xfrm>
            <a:off x="10226186" y="1999849"/>
            <a:ext cx="1379614" cy="685469"/>
          </a:xfrm>
          <a:prstGeom prst="rect">
            <a:avLst/>
          </a:prstGeom>
        </p:spPr>
      </p:pic>
      <p:pic>
        <p:nvPicPr>
          <p:cNvPr id="58" name="Picture 57">
            <a:extLst>
              <a:ext uri="{FF2B5EF4-FFF2-40B4-BE49-F238E27FC236}">
                <a16:creationId xmlns:a16="http://schemas.microsoft.com/office/drawing/2014/main" id="{89FE61F6-5383-E44D-9FF7-C7C35F7326CE}"/>
              </a:ext>
            </a:extLst>
          </p:cNvPr>
          <p:cNvPicPr>
            <a:picLocks noChangeAspect="1"/>
          </p:cNvPicPr>
          <p:nvPr/>
        </p:nvPicPr>
        <p:blipFill>
          <a:blip r:embed="rId3"/>
          <a:stretch>
            <a:fillRect/>
          </a:stretch>
        </p:blipFill>
        <p:spPr>
          <a:xfrm>
            <a:off x="10226186" y="2562025"/>
            <a:ext cx="1379614" cy="685469"/>
          </a:xfrm>
          <a:prstGeom prst="rect">
            <a:avLst/>
          </a:prstGeom>
        </p:spPr>
      </p:pic>
      <p:cxnSp>
        <p:nvCxnSpPr>
          <p:cNvPr id="63" name="Straight Arrow Connector 62">
            <a:extLst>
              <a:ext uri="{FF2B5EF4-FFF2-40B4-BE49-F238E27FC236}">
                <a16:creationId xmlns:a16="http://schemas.microsoft.com/office/drawing/2014/main" id="{55A1481C-5449-1E43-9188-09EF8A7D58A3}"/>
              </a:ext>
            </a:extLst>
          </p:cNvPr>
          <p:cNvCxnSpPr/>
          <p:nvPr/>
        </p:nvCxnSpPr>
        <p:spPr>
          <a:xfrm>
            <a:off x="2184758" y="3107428"/>
            <a:ext cx="21786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1024425-E1FB-BF4C-BB69-C0EBF35684D0}"/>
              </a:ext>
            </a:extLst>
          </p:cNvPr>
          <p:cNvCxnSpPr/>
          <p:nvPr/>
        </p:nvCxnSpPr>
        <p:spPr>
          <a:xfrm flipV="1">
            <a:off x="2184758" y="2085472"/>
            <a:ext cx="0" cy="10219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83853CF8-A6B2-A547-A62A-25270D94B01E}"/>
              </a:ext>
            </a:extLst>
          </p:cNvPr>
          <p:cNvPicPr>
            <a:picLocks noChangeAspect="1"/>
          </p:cNvPicPr>
          <p:nvPr/>
        </p:nvPicPr>
        <p:blipFill>
          <a:blip r:embed="rId5"/>
          <a:stretch>
            <a:fillRect/>
          </a:stretch>
        </p:blipFill>
        <p:spPr>
          <a:xfrm>
            <a:off x="1102116" y="1426722"/>
            <a:ext cx="954512" cy="954512"/>
          </a:xfrm>
          <a:prstGeom prst="rect">
            <a:avLst/>
          </a:prstGeom>
        </p:spPr>
      </p:pic>
      <p:cxnSp>
        <p:nvCxnSpPr>
          <p:cNvPr id="68" name="Straight Connector 67">
            <a:extLst>
              <a:ext uri="{FF2B5EF4-FFF2-40B4-BE49-F238E27FC236}">
                <a16:creationId xmlns:a16="http://schemas.microsoft.com/office/drawing/2014/main" id="{A3D39D0F-A6B2-AF45-A6A0-108A189C85B5}"/>
              </a:ext>
            </a:extLst>
          </p:cNvPr>
          <p:cNvCxnSpPr>
            <a:cxnSpLocks/>
          </p:cNvCxnSpPr>
          <p:nvPr/>
        </p:nvCxnSpPr>
        <p:spPr>
          <a:xfrm flipV="1">
            <a:off x="2182218" y="2302848"/>
            <a:ext cx="648017" cy="827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FF76E9-9329-9240-8753-1FBFC216FFBB}"/>
              </a:ext>
            </a:extLst>
          </p:cNvPr>
          <p:cNvCxnSpPr>
            <a:cxnSpLocks/>
          </p:cNvCxnSpPr>
          <p:nvPr/>
        </p:nvCxnSpPr>
        <p:spPr>
          <a:xfrm>
            <a:off x="2830235" y="2310079"/>
            <a:ext cx="402063" cy="603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6A377F3-FEA3-7C4B-A3EE-D127E0229812}"/>
              </a:ext>
            </a:extLst>
          </p:cNvPr>
          <p:cNvCxnSpPr>
            <a:cxnSpLocks/>
          </p:cNvCxnSpPr>
          <p:nvPr/>
        </p:nvCxnSpPr>
        <p:spPr>
          <a:xfrm>
            <a:off x="3232298" y="2913321"/>
            <a:ext cx="5493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3BE0B53-826D-9640-B548-4E5111FCBA8E}"/>
              </a:ext>
            </a:extLst>
          </p:cNvPr>
          <p:cNvCxnSpPr>
            <a:cxnSpLocks/>
          </p:cNvCxnSpPr>
          <p:nvPr/>
        </p:nvCxnSpPr>
        <p:spPr>
          <a:xfrm flipH="1">
            <a:off x="3773907" y="2564059"/>
            <a:ext cx="467394" cy="349262"/>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0CA894C-B7EC-C04F-B13A-F82486CFE83A}"/>
              </a:ext>
            </a:extLst>
          </p:cNvPr>
          <p:cNvSpPr txBox="1"/>
          <p:nvPr/>
        </p:nvSpPr>
        <p:spPr>
          <a:xfrm>
            <a:off x="2446497" y="3228632"/>
            <a:ext cx="1487912" cy="369332"/>
          </a:xfrm>
          <a:prstGeom prst="rect">
            <a:avLst/>
          </a:prstGeom>
          <a:noFill/>
        </p:spPr>
        <p:txBody>
          <a:bodyPr wrap="square" rtlCol="0">
            <a:spAutoFit/>
          </a:bodyPr>
          <a:lstStyle/>
          <a:p>
            <a:r>
              <a:rPr lang="en-US" dirty="0"/>
              <a:t>Time</a:t>
            </a:r>
          </a:p>
        </p:txBody>
      </p:sp>
      <p:sp>
        <p:nvSpPr>
          <p:cNvPr id="80" name="TextBox 79">
            <a:extLst>
              <a:ext uri="{FF2B5EF4-FFF2-40B4-BE49-F238E27FC236}">
                <a16:creationId xmlns:a16="http://schemas.microsoft.com/office/drawing/2014/main" id="{1401A6A7-61A4-1543-A10E-A7DFED5544A4}"/>
              </a:ext>
            </a:extLst>
          </p:cNvPr>
          <p:cNvSpPr txBox="1"/>
          <p:nvPr/>
        </p:nvSpPr>
        <p:spPr>
          <a:xfrm>
            <a:off x="1102117" y="2302847"/>
            <a:ext cx="1090330" cy="646331"/>
          </a:xfrm>
          <a:prstGeom prst="rect">
            <a:avLst/>
          </a:prstGeom>
          <a:noFill/>
        </p:spPr>
        <p:txBody>
          <a:bodyPr wrap="square" rtlCol="0">
            <a:spAutoFit/>
          </a:bodyPr>
          <a:lstStyle/>
          <a:p>
            <a:r>
              <a:rPr lang="en-US" dirty="0"/>
              <a:t>Memory usage</a:t>
            </a:r>
          </a:p>
        </p:txBody>
      </p:sp>
      <p:cxnSp>
        <p:nvCxnSpPr>
          <p:cNvPr id="82" name="Elbow Connector 81">
            <a:extLst>
              <a:ext uri="{FF2B5EF4-FFF2-40B4-BE49-F238E27FC236}">
                <a16:creationId xmlns:a16="http://schemas.microsoft.com/office/drawing/2014/main" id="{530012DA-02FB-0646-B493-F61BED004E19}"/>
              </a:ext>
            </a:extLst>
          </p:cNvPr>
          <p:cNvCxnSpPr>
            <a:cxnSpLocks/>
            <a:stCxn id="56" idx="3"/>
            <a:endCxn id="58" idx="3"/>
          </p:cNvCxnSpPr>
          <p:nvPr/>
        </p:nvCxnSpPr>
        <p:spPr>
          <a:xfrm>
            <a:off x="11605800" y="1810576"/>
            <a:ext cx="12700" cy="1094184"/>
          </a:xfrm>
          <a:prstGeom prst="bentConnector3">
            <a:avLst>
              <a:gd name="adj1" fmla="val 2672732"/>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85FC93-ACA5-8E41-89B3-46199B7E48E6}"/>
              </a:ext>
            </a:extLst>
          </p:cNvPr>
          <p:cNvCxnSpPr>
            <a:cxnSpLocks/>
          </p:cNvCxnSpPr>
          <p:nvPr/>
        </p:nvCxnSpPr>
        <p:spPr>
          <a:xfrm flipH="1">
            <a:off x="11605801" y="2348749"/>
            <a:ext cx="350234" cy="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0591820F-E473-4343-B07C-E6F2A9EAB9D1}"/>
              </a:ext>
            </a:extLst>
          </p:cNvPr>
          <p:cNvCxnSpPr/>
          <p:nvPr/>
        </p:nvCxnSpPr>
        <p:spPr>
          <a:xfrm rot="10800000" flipV="1">
            <a:off x="10010635" y="2897606"/>
            <a:ext cx="1945401" cy="1436038"/>
          </a:xfrm>
          <a:prstGeom prst="bentConnector3">
            <a:avLst>
              <a:gd name="adj1" fmla="val 788"/>
            </a:avLst>
          </a:prstGeom>
          <a:ln w="34925">
            <a:solidFill>
              <a:srgbClr val="FFC000"/>
            </a:solidFill>
            <a:tailEnd type="none"/>
          </a:ln>
        </p:spPr>
        <p:style>
          <a:lnRef idx="1">
            <a:schemeClr val="accent1"/>
          </a:lnRef>
          <a:fillRef idx="0">
            <a:schemeClr val="accent1"/>
          </a:fillRef>
          <a:effectRef idx="0">
            <a:schemeClr val="accent1"/>
          </a:effectRef>
          <a:fontRef idx="minor">
            <a:schemeClr val="tx1"/>
          </a:fontRef>
        </p:style>
      </p:cxnSp>
      <p:pic>
        <p:nvPicPr>
          <p:cNvPr id="94" name="Graphic 93" descr="Cloud">
            <a:extLst>
              <a:ext uri="{FF2B5EF4-FFF2-40B4-BE49-F238E27FC236}">
                <a16:creationId xmlns:a16="http://schemas.microsoft.com/office/drawing/2014/main" id="{985163C0-6446-F244-A756-D6CAD4208A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31712" y="2331538"/>
            <a:ext cx="2333406" cy="2333406"/>
          </a:xfrm>
          <a:prstGeom prst="rect">
            <a:avLst/>
          </a:prstGeom>
        </p:spPr>
      </p:pic>
      <p:sp>
        <p:nvSpPr>
          <p:cNvPr id="98" name="TextBox 97">
            <a:extLst>
              <a:ext uri="{FF2B5EF4-FFF2-40B4-BE49-F238E27FC236}">
                <a16:creationId xmlns:a16="http://schemas.microsoft.com/office/drawing/2014/main" id="{667BE02D-5E21-BB47-AEEE-C91306574FB6}"/>
              </a:ext>
            </a:extLst>
          </p:cNvPr>
          <p:cNvSpPr txBox="1"/>
          <p:nvPr/>
        </p:nvSpPr>
        <p:spPr>
          <a:xfrm>
            <a:off x="7921807" y="3264543"/>
            <a:ext cx="3105423" cy="830997"/>
          </a:xfrm>
          <a:prstGeom prst="rect">
            <a:avLst/>
          </a:prstGeom>
          <a:noFill/>
        </p:spPr>
        <p:txBody>
          <a:bodyPr wrap="square" rtlCol="0">
            <a:spAutoFit/>
          </a:bodyPr>
          <a:lstStyle/>
          <a:p>
            <a:r>
              <a:rPr lang="en-US" sz="1600" b="1" dirty="0">
                <a:solidFill>
                  <a:srgbClr val="7030A0"/>
                </a:solidFill>
              </a:rPr>
              <a:t>Full memory disaggregation in FluidMem enables the     </a:t>
            </a:r>
            <a:r>
              <a:rPr lang="en-US" sz="1600" b="1" u="sng" dirty="0">
                <a:solidFill>
                  <a:srgbClr val="7030A0"/>
                </a:solidFill>
              </a:rPr>
              <a:t>VM footprint to be reduced</a:t>
            </a:r>
          </a:p>
        </p:txBody>
      </p:sp>
      <p:cxnSp>
        <p:nvCxnSpPr>
          <p:cNvPr id="30" name="Straight Connector 29">
            <a:extLst>
              <a:ext uri="{FF2B5EF4-FFF2-40B4-BE49-F238E27FC236}">
                <a16:creationId xmlns:a16="http://schemas.microsoft.com/office/drawing/2014/main" id="{7DB3F754-935F-184F-9B69-E3C43AC6E3E3}"/>
              </a:ext>
            </a:extLst>
          </p:cNvPr>
          <p:cNvCxnSpPr/>
          <p:nvPr/>
        </p:nvCxnSpPr>
        <p:spPr>
          <a:xfrm>
            <a:off x="3270241" y="2118741"/>
            <a:ext cx="0" cy="988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AA5AE26-0810-AD4F-80DF-1D4B7EE296D8}"/>
              </a:ext>
            </a:extLst>
          </p:cNvPr>
          <p:cNvPicPr>
            <a:picLocks noChangeAspect="1"/>
          </p:cNvPicPr>
          <p:nvPr/>
        </p:nvPicPr>
        <p:blipFill>
          <a:blip r:embed="rId5"/>
          <a:stretch>
            <a:fillRect/>
          </a:stretch>
        </p:blipFill>
        <p:spPr>
          <a:xfrm>
            <a:off x="7472494" y="3966335"/>
            <a:ext cx="776796" cy="776796"/>
          </a:xfrm>
          <a:prstGeom prst="rect">
            <a:avLst/>
          </a:prstGeom>
        </p:spPr>
      </p:pic>
      <p:pic>
        <p:nvPicPr>
          <p:cNvPr id="32" name="Picture 31">
            <a:extLst>
              <a:ext uri="{FF2B5EF4-FFF2-40B4-BE49-F238E27FC236}">
                <a16:creationId xmlns:a16="http://schemas.microsoft.com/office/drawing/2014/main" id="{23DE4169-A97B-A349-98E7-E2074B4E098B}"/>
              </a:ext>
            </a:extLst>
          </p:cNvPr>
          <p:cNvPicPr>
            <a:picLocks noChangeAspect="1"/>
          </p:cNvPicPr>
          <p:nvPr/>
        </p:nvPicPr>
        <p:blipFill>
          <a:blip r:embed="rId5"/>
          <a:stretch>
            <a:fillRect/>
          </a:stretch>
        </p:blipFill>
        <p:spPr>
          <a:xfrm>
            <a:off x="10032890" y="4762220"/>
            <a:ext cx="776796" cy="776796"/>
          </a:xfrm>
          <a:prstGeom prst="rect">
            <a:avLst/>
          </a:prstGeom>
        </p:spPr>
      </p:pic>
      <p:pic>
        <p:nvPicPr>
          <p:cNvPr id="33" name="Picture 32">
            <a:extLst>
              <a:ext uri="{FF2B5EF4-FFF2-40B4-BE49-F238E27FC236}">
                <a16:creationId xmlns:a16="http://schemas.microsoft.com/office/drawing/2014/main" id="{CC997DF8-2B0C-C745-9937-6A34FE45D3E2}"/>
              </a:ext>
            </a:extLst>
          </p:cNvPr>
          <p:cNvPicPr>
            <a:picLocks noChangeAspect="1"/>
          </p:cNvPicPr>
          <p:nvPr/>
        </p:nvPicPr>
        <p:blipFill>
          <a:blip r:embed="rId5"/>
          <a:stretch>
            <a:fillRect/>
          </a:stretch>
        </p:blipFill>
        <p:spPr>
          <a:xfrm>
            <a:off x="10369413" y="4263065"/>
            <a:ext cx="776796" cy="776796"/>
          </a:xfrm>
          <a:prstGeom prst="rect">
            <a:avLst/>
          </a:prstGeom>
        </p:spPr>
      </p:pic>
      <p:pic>
        <p:nvPicPr>
          <p:cNvPr id="34" name="Picture 33">
            <a:extLst>
              <a:ext uri="{FF2B5EF4-FFF2-40B4-BE49-F238E27FC236}">
                <a16:creationId xmlns:a16="http://schemas.microsoft.com/office/drawing/2014/main" id="{9A4C4266-127C-8D47-B3E9-53F8755842BB}"/>
              </a:ext>
            </a:extLst>
          </p:cNvPr>
          <p:cNvPicPr>
            <a:picLocks noChangeAspect="1"/>
          </p:cNvPicPr>
          <p:nvPr/>
        </p:nvPicPr>
        <p:blipFill>
          <a:blip r:embed="rId5"/>
          <a:stretch>
            <a:fillRect/>
          </a:stretch>
        </p:blipFill>
        <p:spPr>
          <a:xfrm>
            <a:off x="10498905" y="5081801"/>
            <a:ext cx="776796" cy="776796"/>
          </a:xfrm>
          <a:prstGeom prst="rect">
            <a:avLst/>
          </a:prstGeom>
        </p:spPr>
      </p:pic>
      <p:pic>
        <p:nvPicPr>
          <p:cNvPr id="35" name="Picture 34">
            <a:extLst>
              <a:ext uri="{FF2B5EF4-FFF2-40B4-BE49-F238E27FC236}">
                <a16:creationId xmlns:a16="http://schemas.microsoft.com/office/drawing/2014/main" id="{D19F85E9-06FC-1348-AC51-8A3792F18302}"/>
              </a:ext>
            </a:extLst>
          </p:cNvPr>
          <p:cNvPicPr>
            <a:picLocks noChangeAspect="1"/>
          </p:cNvPicPr>
          <p:nvPr/>
        </p:nvPicPr>
        <p:blipFill>
          <a:blip r:embed="rId5"/>
          <a:stretch>
            <a:fillRect/>
          </a:stretch>
        </p:blipFill>
        <p:spPr>
          <a:xfrm>
            <a:off x="10777974" y="4676521"/>
            <a:ext cx="776796" cy="776796"/>
          </a:xfrm>
          <a:prstGeom prst="rect">
            <a:avLst/>
          </a:prstGeom>
        </p:spPr>
      </p:pic>
      <p:cxnSp>
        <p:nvCxnSpPr>
          <p:cNvPr id="36" name="Straight Connector 35">
            <a:extLst>
              <a:ext uri="{FF2B5EF4-FFF2-40B4-BE49-F238E27FC236}">
                <a16:creationId xmlns:a16="http://schemas.microsoft.com/office/drawing/2014/main" id="{FB879D83-A5B1-F949-8745-1982066CEAC6}"/>
              </a:ext>
            </a:extLst>
          </p:cNvPr>
          <p:cNvCxnSpPr/>
          <p:nvPr/>
        </p:nvCxnSpPr>
        <p:spPr>
          <a:xfrm>
            <a:off x="2831943" y="2109374"/>
            <a:ext cx="0" cy="9886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Content Placeholder 5" descr="Male profile">
            <a:extLst>
              <a:ext uri="{FF2B5EF4-FFF2-40B4-BE49-F238E27FC236}">
                <a16:creationId xmlns:a16="http://schemas.microsoft.com/office/drawing/2014/main" id="{5AA1297B-F49B-AB45-942E-CCFB64C30F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20534" y="2064184"/>
            <a:ext cx="914400" cy="914400"/>
          </a:xfrm>
          <a:prstGeom prst="rect">
            <a:avLst/>
          </a:prstGeom>
        </p:spPr>
      </p:pic>
      <p:sp>
        <p:nvSpPr>
          <p:cNvPr id="44" name="TextBox 43">
            <a:extLst>
              <a:ext uri="{FF2B5EF4-FFF2-40B4-BE49-F238E27FC236}">
                <a16:creationId xmlns:a16="http://schemas.microsoft.com/office/drawing/2014/main" id="{8F5CC297-6A79-3E4D-AF76-634642250647}"/>
              </a:ext>
            </a:extLst>
          </p:cNvPr>
          <p:cNvSpPr txBox="1"/>
          <p:nvPr/>
        </p:nvSpPr>
        <p:spPr>
          <a:xfrm>
            <a:off x="7921807" y="5129422"/>
            <a:ext cx="4029993" cy="830997"/>
          </a:xfrm>
          <a:prstGeom prst="rect">
            <a:avLst/>
          </a:prstGeom>
          <a:noFill/>
        </p:spPr>
        <p:txBody>
          <a:bodyPr wrap="square" rtlCol="0">
            <a:spAutoFit/>
          </a:bodyPr>
          <a:lstStyle/>
          <a:p>
            <a:r>
              <a:rPr lang="en-US" sz="1600" b="1" dirty="0">
                <a:solidFill>
                  <a:srgbClr val="7030A0"/>
                </a:solidFill>
              </a:rPr>
              <a:t>Wasted infrastructure capacity costs customer $ and is not available for other customers</a:t>
            </a:r>
          </a:p>
        </p:txBody>
      </p:sp>
      <p:cxnSp>
        <p:nvCxnSpPr>
          <p:cNvPr id="45" name="직선 연결선 82">
            <a:extLst>
              <a:ext uri="{FF2B5EF4-FFF2-40B4-BE49-F238E27FC236}">
                <a16:creationId xmlns:a16="http://schemas.microsoft.com/office/drawing/2014/main" id="{CA801E7F-22F3-DF4B-8C15-DCA17AFAC90D}"/>
              </a:ext>
            </a:extLst>
          </p:cNvPr>
          <p:cNvCxnSpPr>
            <a:cxnSpLocks/>
          </p:cNvCxnSpPr>
          <p:nvPr/>
        </p:nvCxnSpPr>
        <p:spPr>
          <a:xfrm flipH="1">
            <a:off x="3581309" y="3868073"/>
            <a:ext cx="1203313" cy="39623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6" name="Graphic 45" descr="Monitor">
            <a:extLst>
              <a:ext uri="{FF2B5EF4-FFF2-40B4-BE49-F238E27FC236}">
                <a16:creationId xmlns:a16="http://schemas.microsoft.com/office/drawing/2014/main" id="{BE20954C-C55A-9247-8BD4-E924BB6A3A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97678" y="3782943"/>
            <a:ext cx="1515360" cy="1515360"/>
          </a:xfrm>
          <a:prstGeom prst="rect">
            <a:avLst/>
          </a:prstGeom>
        </p:spPr>
      </p:pic>
      <p:pic>
        <p:nvPicPr>
          <p:cNvPr id="47" name="Graphic 46" descr="Female Profile">
            <a:extLst>
              <a:ext uri="{FF2B5EF4-FFF2-40B4-BE49-F238E27FC236}">
                <a16:creationId xmlns:a16="http://schemas.microsoft.com/office/drawing/2014/main" id="{DDF6006C-D593-3D47-876B-DE675300B3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4770" y="4088690"/>
            <a:ext cx="992317" cy="992317"/>
          </a:xfrm>
          <a:prstGeom prst="rect">
            <a:avLst/>
          </a:prstGeom>
        </p:spPr>
      </p:pic>
    </p:spTree>
    <p:extLst>
      <p:ext uri="{BB962C8B-B14F-4D97-AF65-F5344CB8AC3E}">
        <p14:creationId xmlns:p14="http://schemas.microsoft.com/office/powerpoint/2010/main" val="86434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9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8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4" grpId="0"/>
      <p:bldP spid="4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F8F8-81BE-D84E-A7F6-439E009BA08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906DFDD-50E9-A44F-A467-021715CB93DA}"/>
              </a:ext>
            </a:extLst>
          </p:cNvPr>
          <p:cNvSpPr>
            <a:spLocks noGrp="1"/>
          </p:cNvSpPr>
          <p:nvPr>
            <p:ph idx="1"/>
          </p:nvPr>
        </p:nvSpPr>
        <p:spPr/>
        <p:txBody>
          <a:bodyPr/>
          <a:lstStyle/>
          <a:p>
            <a:r>
              <a:rPr lang="en-US" dirty="0"/>
              <a:t>Uniqueness among related works</a:t>
            </a:r>
          </a:p>
          <a:p>
            <a:r>
              <a:rPr lang="en-US" dirty="0"/>
              <a:t>FluidMem architecture</a:t>
            </a:r>
          </a:p>
          <a:p>
            <a:r>
              <a:rPr lang="en-US" dirty="0"/>
              <a:t>FluidMem page fault handling</a:t>
            </a:r>
          </a:p>
          <a:p>
            <a:r>
              <a:rPr lang="en-US" dirty="0"/>
              <a:t>Evaluation</a:t>
            </a:r>
          </a:p>
          <a:p>
            <a:r>
              <a:rPr lang="en-US" dirty="0"/>
              <a:t>Conclusion</a:t>
            </a:r>
          </a:p>
        </p:txBody>
      </p:sp>
    </p:spTree>
    <p:extLst>
      <p:ext uri="{BB962C8B-B14F-4D97-AF65-F5344CB8AC3E}">
        <p14:creationId xmlns:p14="http://schemas.microsoft.com/office/powerpoint/2010/main" val="3554599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F8F8-81BE-D84E-A7F6-439E009BA08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906DFDD-50E9-A44F-A467-021715CB93DA}"/>
              </a:ext>
            </a:extLst>
          </p:cNvPr>
          <p:cNvSpPr>
            <a:spLocks noGrp="1"/>
          </p:cNvSpPr>
          <p:nvPr>
            <p:ph idx="1"/>
          </p:nvPr>
        </p:nvSpPr>
        <p:spPr/>
        <p:txBody>
          <a:bodyPr/>
          <a:lstStyle/>
          <a:p>
            <a:r>
              <a:rPr lang="en-US" dirty="0"/>
              <a:t>Uniqueness among related works</a:t>
            </a:r>
          </a:p>
          <a:p>
            <a:r>
              <a:rPr lang="en-US" dirty="0">
                <a:solidFill>
                  <a:schemeClr val="bg1">
                    <a:lumMod val="75000"/>
                  </a:schemeClr>
                </a:solidFill>
              </a:rPr>
              <a:t>FluidMem architecture</a:t>
            </a:r>
          </a:p>
          <a:p>
            <a:r>
              <a:rPr lang="en-US" dirty="0">
                <a:solidFill>
                  <a:schemeClr val="bg1">
                    <a:lumMod val="75000"/>
                  </a:schemeClr>
                </a:solidFill>
              </a:rPr>
              <a:t>FluidMem page fault handling</a:t>
            </a:r>
          </a:p>
          <a:p>
            <a:r>
              <a:rPr lang="en-US" dirty="0">
                <a:solidFill>
                  <a:schemeClr val="bg1">
                    <a:lumMod val="75000"/>
                  </a:schemeClr>
                </a:solidFill>
              </a:rPr>
              <a:t>Evaluation</a:t>
            </a:r>
          </a:p>
          <a:p>
            <a:r>
              <a:rPr lang="en-US" dirty="0">
                <a:solidFill>
                  <a:schemeClr val="bg1">
                    <a:lumMod val="75000"/>
                  </a:schemeClr>
                </a:solidFill>
              </a:rPr>
              <a:t>Conclusion</a:t>
            </a:r>
          </a:p>
        </p:txBody>
      </p:sp>
    </p:spTree>
    <p:extLst>
      <p:ext uri="{BB962C8B-B14F-4D97-AF65-F5344CB8AC3E}">
        <p14:creationId xmlns:p14="http://schemas.microsoft.com/office/powerpoint/2010/main" val="4003344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EF72-320D-1244-BAB6-B65E3CABE99D}"/>
              </a:ext>
            </a:extLst>
          </p:cNvPr>
          <p:cNvSpPr>
            <a:spLocks noGrp="1"/>
          </p:cNvSpPr>
          <p:nvPr>
            <p:ph type="title"/>
          </p:nvPr>
        </p:nvSpPr>
        <p:spPr/>
        <p:txBody>
          <a:bodyPr/>
          <a:lstStyle/>
          <a:p>
            <a:r>
              <a:rPr lang="en-US" dirty="0"/>
              <a:t>Related work</a:t>
            </a:r>
          </a:p>
        </p:txBody>
      </p:sp>
      <p:graphicFrame>
        <p:nvGraphicFramePr>
          <p:cNvPr id="7" name="Table 7">
            <a:extLst>
              <a:ext uri="{FF2B5EF4-FFF2-40B4-BE49-F238E27FC236}">
                <a16:creationId xmlns:a16="http://schemas.microsoft.com/office/drawing/2014/main" id="{6219BE1B-82D3-FC41-91DF-F0A7A9D98E91}"/>
              </a:ext>
            </a:extLst>
          </p:cNvPr>
          <p:cNvGraphicFramePr>
            <a:graphicFrameLocks noGrp="1"/>
          </p:cNvGraphicFramePr>
          <p:nvPr>
            <p:ph idx="1"/>
            <p:extLst>
              <p:ext uri="{D42A27DB-BD31-4B8C-83A1-F6EECF244321}">
                <p14:modId xmlns:p14="http://schemas.microsoft.com/office/powerpoint/2010/main" val="2070590506"/>
              </p:ext>
            </p:extLst>
          </p:nvPr>
        </p:nvGraphicFramePr>
        <p:xfrm>
          <a:off x="681788" y="1499691"/>
          <a:ext cx="10641330" cy="3665866"/>
        </p:xfrm>
        <a:graphic>
          <a:graphicData uri="http://schemas.openxmlformats.org/drawingml/2006/table">
            <a:tbl>
              <a:tblPr firstRow="1" bandRow="1">
                <a:tableStyleId>{073A0DAA-6AF3-43AB-8588-CEC1D06C72B9}</a:tableStyleId>
              </a:tblPr>
              <a:tblGrid>
                <a:gridCol w="4045635">
                  <a:extLst>
                    <a:ext uri="{9D8B030D-6E8A-4147-A177-3AD203B41FA5}">
                      <a16:colId xmlns:a16="http://schemas.microsoft.com/office/drawing/2014/main" val="582823257"/>
                    </a:ext>
                  </a:extLst>
                </a:gridCol>
                <a:gridCol w="1509345">
                  <a:extLst>
                    <a:ext uri="{9D8B030D-6E8A-4147-A177-3AD203B41FA5}">
                      <a16:colId xmlns:a16="http://schemas.microsoft.com/office/drawing/2014/main" val="1186400082"/>
                    </a:ext>
                  </a:extLst>
                </a:gridCol>
                <a:gridCol w="1428750">
                  <a:extLst>
                    <a:ext uri="{9D8B030D-6E8A-4147-A177-3AD203B41FA5}">
                      <a16:colId xmlns:a16="http://schemas.microsoft.com/office/drawing/2014/main" val="2946136487"/>
                    </a:ext>
                  </a:extLst>
                </a:gridCol>
                <a:gridCol w="1863090">
                  <a:extLst>
                    <a:ext uri="{9D8B030D-6E8A-4147-A177-3AD203B41FA5}">
                      <a16:colId xmlns:a16="http://schemas.microsoft.com/office/drawing/2014/main" val="247789765"/>
                    </a:ext>
                  </a:extLst>
                </a:gridCol>
                <a:gridCol w="1794510">
                  <a:extLst>
                    <a:ext uri="{9D8B030D-6E8A-4147-A177-3AD203B41FA5}">
                      <a16:colId xmlns:a16="http://schemas.microsoft.com/office/drawing/2014/main" val="3346931525"/>
                    </a:ext>
                  </a:extLst>
                </a:gridCol>
              </a:tblGrid>
              <a:tr h="794300">
                <a:tc>
                  <a:txBody>
                    <a:bodyPr/>
                    <a:lstStyle/>
                    <a:p>
                      <a:endParaRPr lang="en-US" sz="1600" dirty="0"/>
                    </a:p>
                  </a:txBody>
                  <a:tcPr/>
                </a:tc>
                <a:tc>
                  <a:txBody>
                    <a:bodyPr/>
                    <a:lstStyle/>
                    <a:p>
                      <a:r>
                        <a:rPr lang="en-US" sz="1600" dirty="0"/>
                        <a:t>Network overhead</a:t>
                      </a:r>
                    </a:p>
                  </a:txBody>
                  <a:tcPr/>
                </a:tc>
                <a:tc>
                  <a:txBody>
                    <a:bodyPr/>
                    <a:lstStyle/>
                    <a:p>
                      <a:r>
                        <a:rPr lang="en-US" sz="1600" dirty="0"/>
                        <a:t>Kernel integration</a:t>
                      </a:r>
                    </a:p>
                  </a:txBody>
                  <a:tcPr/>
                </a:tc>
                <a:tc>
                  <a:txBody>
                    <a:bodyPr/>
                    <a:lstStyle/>
                    <a:p>
                      <a:r>
                        <a:rPr lang="en-US" sz="1600" dirty="0"/>
                        <a:t>Heavyweight OS modifications</a:t>
                      </a:r>
                    </a:p>
                  </a:txBody>
                  <a:tcPr/>
                </a:tc>
                <a:tc>
                  <a:txBody>
                    <a:bodyPr/>
                    <a:lstStyle/>
                    <a:p>
                      <a:r>
                        <a:rPr lang="en-US" sz="1600" dirty="0"/>
                        <a:t>Full memory disaggregation</a:t>
                      </a:r>
                    </a:p>
                  </a:txBody>
                  <a:tcPr/>
                </a:tc>
                <a:extLst>
                  <a:ext uri="{0D108BD9-81ED-4DB2-BD59-A6C34878D82A}">
                    <a16:rowId xmlns:a16="http://schemas.microsoft.com/office/drawing/2014/main" val="2267416461"/>
                  </a:ext>
                </a:extLst>
              </a:tr>
              <a:tr h="459857">
                <a:tc>
                  <a:txBody>
                    <a:bodyPr/>
                    <a:lstStyle/>
                    <a:p>
                      <a:r>
                        <a:rPr lang="en-US" sz="1600" dirty="0"/>
                        <a:t>Distributed Shared Memory (DSM)</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868501404"/>
                  </a:ext>
                </a:extLst>
              </a:tr>
              <a:tr h="459857">
                <a:tc>
                  <a:txBody>
                    <a:bodyPr/>
                    <a:lstStyle/>
                    <a:p>
                      <a:r>
                        <a:rPr lang="en-US" sz="1600" dirty="0"/>
                        <a:t>Partitioned Global Address Space (PGAS)</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27085050"/>
                  </a:ext>
                </a:extLst>
              </a:tr>
              <a:tr h="516069">
                <a:tc>
                  <a:txBody>
                    <a:bodyPr/>
                    <a:lstStyle/>
                    <a:p>
                      <a:r>
                        <a:rPr lang="en-US" sz="1600" dirty="0"/>
                        <a:t>Key-value stores</a:t>
                      </a:r>
                    </a:p>
                  </a:txBody>
                  <a:tcPr/>
                </a:tc>
                <a:tc>
                  <a:txBody>
                    <a:bodyPr/>
                    <a:lstStyle/>
                    <a:p>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828763052"/>
                  </a:ext>
                </a:extLst>
              </a:tr>
              <a:tr h="459857">
                <a:tc>
                  <a:txBody>
                    <a:bodyPr/>
                    <a:lstStyle/>
                    <a:p>
                      <a:r>
                        <a:rPr lang="en-US" sz="1600" dirty="0"/>
                        <a:t>Single System Images (SSI)</a:t>
                      </a:r>
                    </a:p>
                  </a:txBody>
                  <a:tcPr/>
                </a:tc>
                <a:tc>
                  <a:txBody>
                    <a:bodyPr/>
                    <a:lstStyle/>
                    <a:p>
                      <a:endParaRPr lang="en-US" sz="1600"/>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2699701390"/>
                  </a:ext>
                </a:extLst>
              </a:tr>
              <a:tr h="459857">
                <a:tc>
                  <a:txBody>
                    <a:bodyPr/>
                    <a:lstStyle/>
                    <a:p>
                      <a:r>
                        <a:rPr lang="en-US" sz="1600" dirty="0"/>
                        <a:t>Memory disaggregation by swap</a:t>
                      </a:r>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097166114"/>
                  </a:ext>
                </a:extLst>
              </a:tr>
              <a:tr h="516069">
                <a:tc>
                  <a:txBody>
                    <a:bodyPr/>
                    <a:lstStyle/>
                    <a:p>
                      <a:r>
                        <a:rPr lang="en-US" sz="1600" dirty="0"/>
                        <a:t>FluidMem</a:t>
                      </a:r>
                    </a:p>
                  </a:txBody>
                  <a:tcPr/>
                </a:tc>
                <a:tc>
                  <a:txBody>
                    <a:bodyPr/>
                    <a:lstStyle/>
                    <a:p>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996828615"/>
                  </a:ext>
                </a:extLst>
              </a:tr>
            </a:tbl>
          </a:graphicData>
        </a:graphic>
      </p:graphicFrame>
      <p:pic>
        <p:nvPicPr>
          <p:cNvPr id="13" name="Picture 12" descr="Icon&#10;&#10;Description automatically generated">
            <a:extLst>
              <a:ext uri="{FF2B5EF4-FFF2-40B4-BE49-F238E27FC236}">
                <a16:creationId xmlns:a16="http://schemas.microsoft.com/office/drawing/2014/main" id="{2633F691-FAB8-F34F-B471-02B14D834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059" y="4222718"/>
            <a:ext cx="373380" cy="373380"/>
          </a:xfrm>
          <a:prstGeom prst="rect">
            <a:avLst/>
          </a:prstGeom>
        </p:spPr>
      </p:pic>
      <p:pic>
        <p:nvPicPr>
          <p:cNvPr id="14" name="Picture 13" descr="Icon&#10;&#10;Description automatically generated">
            <a:extLst>
              <a:ext uri="{FF2B5EF4-FFF2-40B4-BE49-F238E27FC236}">
                <a16:creationId xmlns:a16="http://schemas.microsoft.com/office/drawing/2014/main" id="{FAEA0218-ACBA-4345-A3BE-C98647F1D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142" y="3764908"/>
            <a:ext cx="373380" cy="373380"/>
          </a:xfrm>
          <a:prstGeom prst="rect">
            <a:avLst/>
          </a:prstGeom>
        </p:spPr>
      </p:pic>
      <p:pic>
        <p:nvPicPr>
          <p:cNvPr id="16" name="Picture 15" descr="Icon&#10;&#10;Description automatically generated">
            <a:extLst>
              <a:ext uri="{FF2B5EF4-FFF2-40B4-BE49-F238E27FC236}">
                <a16:creationId xmlns:a16="http://schemas.microsoft.com/office/drawing/2014/main" id="{8A4E5A9A-4782-0E4A-B983-DF47B3773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208" y="3312837"/>
            <a:ext cx="373380" cy="373380"/>
          </a:xfrm>
          <a:prstGeom prst="rect">
            <a:avLst/>
          </a:prstGeom>
        </p:spPr>
      </p:pic>
      <p:pic>
        <p:nvPicPr>
          <p:cNvPr id="17" name="Picture 16" descr="Icon&#10;&#10;Description automatically generated">
            <a:extLst>
              <a:ext uri="{FF2B5EF4-FFF2-40B4-BE49-F238E27FC236}">
                <a16:creationId xmlns:a16="http://schemas.microsoft.com/office/drawing/2014/main" id="{EF1DCE87-619D-864F-BE4B-06473A1FB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8208" y="2825482"/>
            <a:ext cx="373380" cy="373380"/>
          </a:xfrm>
          <a:prstGeom prst="rect">
            <a:avLst/>
          </a:prstGeom>
        </p:spPr>
      </p:pic>
      <p:pic>
        <p:nvPicPr>
          <p:cNvPr id="19" name="Picture 18" descr="Icon&#10;&#10;Description automatically generated">
            <a:extLst>
              <a:ext uri="{FF2B5EF4-FFF2-40B4-BE49-F238E27FC236}">
                <a16:creationId xmlns:a16="http://schemas.microsoft.com/office/drawing/2014/main" id="{BCF7E4FF-A33E-F04C-B89B-D0B9E82C4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800" y="3307194"/>
            <a:ext cx="373380" cy="373380"/>
          </a:xfrm>
          <a:prstGeom prst="rect">
            <a:avLst/>
          </a:prstGeom>
        </p:spPr>
      </p:pic>
      <p:pic>
        <p:nvPicPr>
          <p:cNvPr id="20" name="Picture 19" descr="Icon&#10;&#10;Description automatically generated">
            <a:extLst>
              <a:ext uri="{FF2B5EF4-FFF2-40B4-BE49-F238E27FC236}">
                <a16:creationId xmlns:a16="http://schemas.microsoft.com/office/drawing/2014/main" id="{F6E5F907-9D51-C746-82BD-CDCE615B8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800" y="2825482"/>
            <a:ext cx="373380" cy="373380"/>
          </a:xfrm>
          <a:prstGeom prst="rect">
            <a:avLst/>
          </a:prstGeom>
        </p:spPr>
      </p:pic>
      <p:pic>
        <p:nvPicPr>
          <p:cNvPr id="21" name="Picture 20" descr="Icon&#10;&#10;Description automatically generated">
            <a:extLst>
              <a:ext uri="{FF2B5EF4-FFF2-40B4-BE49-F238E27FC236}">
                <a16:creationId xmlns:a16="http://schemas.microsoft.com/office/drawing/2014/main" id="{DDC8A6B5-AD1B-014D-93FA-6764960D7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574" y="2321907"/>
            <a:ext cx="373380" cy="373380"/>
          </a:xfrm>
          <a:prstGeom prst="rect">
            <a:avLst/>
          </a:prstGeom>
        </p:spPr>
      </p:pic>
      <p:pic>
        <p:nvPicPr>
          <p:cNvPr id="31" name="Graphic 30" descr="Checkmark">
            <a:extLst>
              <a:ext uri="{FF2B5EF4-FFF2-40B4-BE49-F238E27FC236}">
                <a16:creationId xmlns:a16="http://schemas.microsoft.com/office/drawing/2014/main" id="{9CBCB573-1B89-CF43-97BF-2980027C6C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65706" y="4108325"/>
            <a:ext cx="539917" cy="539917"/>
          </a:xfrm>
          <a:prstGeom prst="rect">
            <a:avLst/>
          </a:prstGeom>
        </p:spPr>
      </p:pic>
      <p:pic>
        <p:nvPicPr>
          <p:cNvPr id="32" name="Graphic 31" descr="Checkmark">
            <a:extLst>
              <a:ext uri="{FF2B5EF4-FFF2-40B4-BE49-F238E27FC236}">
                <a16:creationId xmlns:a16="http://schemas.microsoft.com/office/drawing/2014/main" id="{8B4F487A-38E4-8848-A874-20EC2785E0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9554" y="4160922"/>
            <a:ext cx="539917" cy="539917"/>
          </a:xfrm>
          <a:prstGeom prst="rect">
            <a:avLst/>
          </a:prstGeom>
        </p:spPr>
      </p:pic>
      <p:pic>
        <p:nvPicPr>
          <p:cNvPr id="33" name="Graphic 32" descr="Checkmark">
            <a:extLst>
              <a:ext uri="{FF2B5EF4-FFF2-40B4-BE49-F238E27FC236}">
                <a16:creationId xmlns:a16="http://schemas.microsoft.com/office/drawing/2014/main" id="{EF70D2A5-66D6-8E4C-8947-08566D5BDE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98528" y="4156006"/>
            <a:ext cx="539917" cy="539917"/>
          </a:xfrm>
          <a:prstGeom prst="rect">
            <a:avLst/>
          </a:prstGeom>
        </p:spPr>
      </p:pic>
      <p:pic>
        <p:nvPicPr>
          <p:cNvPr id="34" name="Graphic 33" descr="Checkmark">
            <a:extLst>
              <a:ext uri="{FF2B5EF4-FFF2-40B4-BE49-F238E27FC236}">
                <a16:creationId xmlns:a16="http://schemas.microsoft.com/office/drawing/2014/main" id="{3CA3E29F-DF40-C34B-89FC-BB93746418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65706" y="4574652"/>
            <a:ext cx="539917" cy="539917"/>
          </a:xfrm>
          <a:prstGeom prst="rect">
            <a:avLst/>
          </a:prstGeom>
        </p:spPr>
      </p:pic>
      <p:pic>
        <p:nvPicPr>
          <p:cNvPr id="35" name="Graphic 34" descr="Checkmark">
            <a:extLst>
              <a:ext uri="{FF2B5EF4-FFF2-40B4-BE49-F238E27FC236}">
                <a16:creationId xmlns:a16="http://schemas.microsoft.com/office/drawing/2014/main" id="{A65FE84D-526B-4444-90C5-3F2F39CA53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33357" y="4599069"/>
            <a:ext cx="539917" cy="539917"/>
          </a:xfrm>
          <a:prstGeom prst="rect">
            <a:avLst/>
          </a:prstGeom>
        </p:spPr>
      </p:pic>
      <p:pic>
        <p:nvPicPr>
          <p:cNvPr id="36" name="Graphic 35" descr="Checkmark">
            <a:extLst>
              <a:ext uri="{FF2B5EF4-FFF2-40B4-BE49-F238E27FC236}">
                <a16:creationId xmlns:a16="http://schemas.microsoft.com/office/drawing/2014/main" id="{6575AB40-891C-B549-B985-4CE7CF4236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98529" y="4611516"/>
            <a:ext cx="539917" cy="539917"/>
          </a:xfrm>
          <a:prstGeom prst="rect">
            <a:avLst/>
          </a:prstGeom>
        </p:spPr>
      </p:pic>
      <p:pic>
        <p:nvPicPr>
          <p:cNvPr id="37" name="Graphic 36" descr="Checkmark">
            <a:extLst>
              <a:ext uri="{FF2B5EF4-FFF2-40B4-BE49-F238E27FC236}">
                <a16:creationId xmlns:a16="http://schemas.microsoft.com/office/drawing/2014/main" id="{E1592720-7238-D146-B86C-B230690EE5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06927" y="4656512"/>
            <a:ext cx="539917" cy="539917"/>
          </a:xfrm>
          <a:prstGeom prst="rect">
            <a:avLst/>
          </a:prstGeom>
        </p:spPr>
      </p:pic>
      <p:pic>
        <p:nvPicPr>
          <p:cNvPr id="38" name="Graphic 37" descr="Checkmark">
            <a:extLst>
              <a:ext uri="{FF2B5EF4-FFF2-40B4-BE49-F238E27FC236}">
                <a16:creationId xmlns:a16="http://schemas.microsoft.com/office/drawing/2014/main" id="{93A1BC5C-EAA0-B745-9C98-0994A2F85B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8710" y="3670385"/>
            <a:ext cx="539917" cy="539917"/>
          </a:xfrm>
          <a:prstGeom prst="rect">
            <a:avLst/>
          </a:prstGeom>
        </p:spPr>
      </p:pic>
      <p:pic>
        <p:nvPicPr>
          <p:cNvPr id="39" name="Graphic 38" descr="Checkmark">
            <a:extLst>
              <a:ext uri="{FF2B5EF4-FFF2-40B4-BE49-F238E27FC236}">
                <a16:creationId xmlns:a16="http://schemas.microsoft.com/office/drawing/2014/main" id="{ACA19A45-7305-C84D-B77B-D5239431F9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9554" y="3681640"/>
            <a:ext cx="539917" cy="539917"/>
          </a:xfrm>
          <a:prstGeom prst="rect">
            <a:avLst/>
          </a:prstGeom>
        </p:spPr>
      </p:pic>
      <p:pic>
        <p:nvPicPr>
          <p:cNvPr id="40" name="Graphic 39" descr="Checkmark">
            <a:extLst>
              <a:ext uri="{FF2B5EF4-FFF2-40B4-BE49-F238E27FC236}">
                <a16:creationId xmlns:a16="http://schemas.microsoft.com/office/drawing/2014/main" id="{8567C650-4E00-E742-89DB-3CC9593814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0890" y="3165939"/>
            <a:ext cx="539917" cy="539917"/>
          </a:xfrm>
          <a:prstGeom prst="rect">
            <a:avLst/>
          </a:prstGeom>
        </p:spPr>
      </p:pic>
      <p:pic>
        <p:nvPicPr>
          <p:cNvPr id="41" name="Graphic 40" descr="Checkmark">
            <a:extLst>
              <a:ext uri="{FF2B5EF4-FFF2-40B4-BE49-F238E27FC236}">
                <a16:creationId xmlns:a16="http://schemas.microsoft.com/office/drawing/2014/main" id="{4129614D-76D6-8C4C-B9D3-22CDBFF125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2390" y="2725592"/>
            <a:ext cx="539917" cy="539917"/>
          </a:xfrm>
          <a:prstGeom prst="rect">
            <a:avLst/>
          </a:prstGeom>
        </p:spPr>
      </p:pic>
      <p:pic>
        <p:nvPicPr>
          <p:cNvPr id="42" name="Graphic 41" descr="Checkmark">
            <a:extLst>
              <a:ext uri="{FF2B5EF4-FFF2-40B4-BE49-F238E27FC236}">
                <a16:creationId xmlns:a16="http://schemas.microsoft.com/office/drawing/2014/main" id="{FC02CA98-9B7D-554F-9A2D-9D1EB74CDF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7559" y="3187127"/>
            <a:ext cx="539917" cy="539917"/>
          </a:xfrm>
          <a:prstGeom prst="rect">
            <a:avLst/>
          </a:prstGeom>
        </p:spPr>
      </p:pic>
      <p:pic>
        <p:nvPicPr>
          <p:cNvPr id="43" name="Graphic 42" descr="Checkmark">
            <a:extLst>
              <a:ext uri="{FF2B5EF4-FFF2-40B4-BE49-F238E27FC236}">
                <a16:creationId xmlns:a16="http://schemas.microsoft.com/office/drawing/2014/main" id="{74BDD4BF-1D11-744D-9724-471CCE119A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2399" y="2245824"/>
            <a:ext cx="539917" cy="539917"/>
          </a:xfrm>
          <a:prstGeom prst="rect">
            <a:avLst/>
          </a:prstGeom>
        </p:spPr>
      </p:pic>
      <p:pic>
        <p:nvPicPr>
          <p:cNvPr id="45" name="Graphic 44" descr="Checkmark">
            <a:extLst>
              <a:ext uri="{FF2B5EF4-FFF2-40B4-BE49-F238E27FC236}">
                <a16:creationId xmlns:a16="http://schemas.microsoft.com/office/drawing/2014/main" id="{972BEC08-98F1-7D43-A407-F64D208497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0531" y="2726516"/>
            <a:ext cx="539917" cy="539917"/>
          </a:xfrm>
          <a:prstGeom prst="rect">
            <a:avLst/>
          </a:prstGeom>
        </p:spPr>
      </p:pic>
      <p:sp>
        <p:nvSpPr>
          <p:cNvPr id="46" name="TextBox 45">
            <a:extLst>
              <a:ext uri="{FF2B5EF4-FFF2-40B4-BE49-F238E27FC236}">
                <a16:creationId xmlns:a16="http://schemas.microsoft.com/office/drawing/2014/main" id="{8C35F816-4BB9-6145-9D0F-D84A015498C9}"/>
              </a:ext>
            </a:extLst>
          </p:cNvPr>
          <p:cNvSpPr txBox="1"/>
          <p:nvPr/>
        </p:nvSpPr>
        <p:spPr>
          <a:xfrm>
            <a:off x="1074822" y="5383360"/>
            <a:ext cx="9577136" cy="369332"/>
          </a:xfrm>
          <a:prstGeom prst="rect">
            <a:avLst/>
          </a:prstGeom>
          <a:noFill/>
        </p:spPr>
        <p:txBody>
          <a:bodyPr wrap="square" rtlCol="0">
            <a:spAutoFit/>
          </a:bodyPr>
          <a:lstStyle/>
          <a:p>
            <a:r>
              <a:rPr lang="en-US" b="1" dirty="0">
                <a:solidFill>
                  <a:srgbClr val="7030A0"/>
                </a:solidFill>
              </a:rPr>
              <a:t>FluidMem meets all requirements of memory disaggregation in cloud environments </a:t>
            </a:r>
          </a:p>
        </p:txBody>
      </p:sp>
      <p:pic>
        <p:nvPicPr>
          <p:cNvPr id="30" name="Picture 29" descr="Icon&#10;&#10;Description automatically generated">
            <a:extLst>
              <a:ext uri="{FF2B5EF4-FFF2-40B4-BE49-F238E27FC236}">
                <a16:creationId xmlns:a16="http://schemas.microsoft.com/office/drawing/2014/main" id="{26AEED98-1E5A-1940-B478-725116950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142" y="2320862"/>
            <a:ext cx="373380" cy="373380"/>
          </a:xfrm>
          <a:prstGeom prst="rect">
            <a:avLst/>
          </a:prstGeom>
        </p:spPr>
      </p:pic>
      <p:pic>
        <p:nvPicPr>
          <p:cNvPr id="4" name="Graphic 3" descr="Question Mark">
            <a:extLst>
              <a:ext uri="{FF2B5EF4-FFF2-40B4-BE49-F238E27FC236}">
                <a16:creationId xmlns:a16="http://schemas.microsoft.com/office/drawing/2014/main" id="{07A4D788-E000-3145-A192-BEE51D78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3370" y="2330875"/>
            <a:ext cx="373381" cy="373381"/>
          </a:xfrm>
          <a:prstGeom prst="rect">
            <a:avLst/>
          </a:prstGeom>
        </p:spPr>
      </p:pic>
      <p:pic>
        <p:nvPicPr>
          <p:cNvPr id="44" name="Graphic 43" descr="Question Mark">
            <a:extLst>
              <a:ext uri="{FF2B5EF4-FFF2-40B4-BE49-F238E27FC236}">
                <a16:creationId xmlns:a16="http://schemas.microsoft.com/office/drawing/2014/main" id="{F7C06CF4-A9C3-CD44-BED6-A5A2EB1301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0936" y="3799217"/>
            <a:ext cx="373381" cy="373381"/>
          </a:xfrm>
          <a:prstGeom prst="rect">
            <a:avLst/>
          </a:prstGeom>
        </p:spPr>
      </p:pic>
    </p:spTree>
    <p:extLst>
      <p:ext uri="{BB962C8B-B14F-4D97-AF65-F5344CB8AC3E}">
        <p14:creationId xmlns:p14="http://schemas.microsoft.com/office/powerpoint/2010/main" val="181361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C903-1F2B-474D-9671-6E27FBC26042}"/>
              </a:ext>
            </a:extLst>
          </p:cNvPr>
          <p:cNvSpPr>
            <a:spLocks noGrp="1"/>
          </p:cNvSpPr>
          <p:nvPr>
            <p:ph type="title"/>
          </p:nvPr>
        </p:nvSpPr>
        <p:spPr/>
        <p:txBody>
          <a:bodyPr/>
          <a:lstStyle/>
          <a:p>
            <a:r>
              <a:rPr lang="en-US" dirty="0"/>
              <a:t>FluidMem benefits</a:t>
            </a:r>
          </a:p>
        </p:txBody>
      </p:sp>
      <p:sp>
        <p:nvSpPr>
          <p:cNvPr id="3" name="Content Placeholder 2">
            <a:extLst>
              <a:ext uri="{FF2B5EF4-FFF2-40B4-BE49-F238E27FC236}">
                <a16:creationId xmlns:a16="http://schemas.microsoft.com/office/drawing/2014/main" id="{9DA2A027-4E2A-462E-96C5-F84F05241E1D}"/>
              </a:ext>
            </a:extLst>
          </p:cNvPr>
          <p:cNvSpPr>
            <a:spLocks noGrp="1"/>
          </p:cNvSpPr>
          <p:nvPr>
            <p:ph idx="1"/>
          </p:nvPr>
        </p:nvSpPr>
        <p:spPr/>
        <p:txBody>
          <a:bodyPr>
            <a:normAutofit/>
          </a:bodyPr>
          <a:lstStyle/>
          <a:p>
            <a:r>
              <a:rPr lang="en-US" dirty="0"/>
              <a:t>Full memory disaggregation</a:t>
            </a:r>
          </a:p>
          <a:p>
            <a:pPr lvl="1"/>
            <a:r>
              <a:rPr lang="en-US" sz="2400" dirty="0"/>
              <a:t>Through user space page fault handling, the VM footprint can be reduced to near-zero</a:t>
            </a:r>
          </a:p>
          <a:p>
            <a:r>
              <a:rPr lang="en-US" dirty="0"/>
              <a:t>Flexible</a:t>
            </a:r>
          </a:p>
          <a:p>
            <a:pPr lvl="1"/>
            <a:r>
              <a:rPr lang="en-US" sz="2400" dirty="0"/>
              <a:t>A new user space page fault handler that can easily be extended</a:t>
            </a:r>
          </a:p>
          <a:p>
            <a:pPr lvl="1"/>
            <a:r>
              <a:rPr lang="en-US" sz="2400" dirty="0"/>
              <a:t>Implements modular support of different key-value backends</a:t>
            </a:r>
          </a:p>
          <a:p>
            <a:r>
              <a:rPr lang="en-US" dirty="0"/>
              <a:t>Fast</a:t>
            </a:r>
          </a:p>
          <a:p>
            <a:pPr lvl="1"/>
            <a:r>
              <a:rPr lang="en-US" sz="2400" dirty="0"/>
              <a:t>Despite user space page fault handling, average latencies are comparable to leading swap-based implementations</a:t>
            </a:r>
          </a:p>
        </p:txBody>
      </p:sp>
    </p:spTree>
    <p:extLst>
      <p:ext uri="{BB962C8B-B14F-4D97-AF65-F5344CB8AC3E}">
        <p14:creationId xmlns:p14="http://schemas.microsoft.com/office/powerpoint/2010/main" val="10845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F8F8-81BE-D84E-A7F6-439E009BA08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906DFDD-50E9-A44F-A467-021715CB93DA}"/>
              </a:ext>
            </a:extLst>
          </p:cNvPr>
          <p:cNvSpPr>
            <a:spLocks noGrp="1"/>
          </p:cNvSpPr>
          <p:nvPr>
            <p:ph idx="1"/>
          </p:nvPr>
        </p:nvSpPr>
        <p:spPr/>
        <p:txBody>
          <a:bodyPr/>
          <a:lstStyle/>
          <a:p>
            <a:r>
              <a:rPr lang="en-US" dirty="0">
                <a:solidFill>
                  <a:schemeClr val="bg1">
                    <a:lumMod val="75000"/>
                  </a:schemeClr>
                </a:solidFill>
              </a:rPr>
              <a:t>Uniqueness among related works</a:t>
            </a:r>
          </a:p>
          <a:p>
            <a:r>
              <a:rPr lang="en-US" dirty="0"/>
              <a:t>FluidMem architecture</a:t>
            </a:r>
          </a:p>
          <a:p>
            <a:r>
              <a:rPr lang="en-US" dirty="0">
                <a:solidFill>
                  <a:schemeClr val="bg1">
                    <a:lumMod val="75000"/>
                  </a:schemeClr>
                </a:solidFill>
              </a:rPr>
              <a:t>FluidMem page fault handling</a:t>
            </a:r>
          </a:p>
          <a:p>
            <a:r>
              <a:rPr lang="en-US" dirty="0">
                <a:solidFill>
                  <a:schemeClr val="bg1">
                    <a:lumMod val="75000"/>
                  </a:schemeClr>
                </a:solidFill>
              </a:rPr>
              <a:t>Evaluation</a:t>
            </a:r>
          </a:p>
          <a:p>
            <a:r>
              <a:rPr lang="en-US" dirty="0">
                <a:solidFill>
                  <a:schemeClr val="bg1">
                    <a:lumMod val="75000"/>
                  </a:schemeClr>
                </a:solidFill>
              </a:rPr>
              <a:t>Conclusion</a:t>
            </a:r>
          </a:p>
        </p:txBody>
      </p:sp>
    </p:spTree>
    <p:extLst>
      <p:ext uri="{BB962C8B-B14F-4D97-AF65-F5344CB8AC3E}">
        <p14:creationId xmlns:p14="http://schemas.microsoft.com/office/powerpoint/2010/main" val="3316083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2279</TotalTime>
  <Words>1577</Words>
  <Application>Microsoft Macintosh PowerPoint</Application>
  <PresentationFormat>Widescreen</PresentationFormat>
  <Paragraphs>262</Paragraphs>
  <Slides>37</Slides>
  <Notes>27</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Arial Black</vt:lpstr>
      <vt:lpstr>Calibri</vt:lpstr>
      <vt:lpstr>Helvetica</vt:lpstr>
      <vt:lpstr>Office Theme</vt:lpstr>
      <vt:lpstr>FluidMem: Full, Flexible and Fast Memory Disaggregation for the Cloud</vt:lpstr>
      <vt:lpstr>Motivation: a memory-intensive graph application</vt:lpstr>
      <vt:lpstr>Moving to the cloud</vt:lpstr>
      <vt:lpstr>Full memory disaggregation</vt:lpstr>
      <vt:lpstr>Outline</vt:lpstr>
      <vt:lpstr>Outline</vt:lpstr>
      <vt:lpstr>Related work</vt:lpstr>
      <vt:lpstr>FluidMem benefits</vt:lpstr>
      <vt:lpstr>Outline</vt:lpstr>
      <vt:lpstr>FluidMem architecture</vt:lpstr>
      <vt:lpstr>Outline</vt:lpstr>
      <vt:lpstr>Increasing memory usage (part 1)</vt:lpstr>
      <vt:lpstr>Increasing memory usage (part 2)</vt:lpstr>
      <vt:lpstr>Reducing memory footprint</vt:lpstr>
      <vt:lpstr>Outline</vt:lpstr>
      <vt:lpstr>Non-Volatile Memory express over Fabrics (NVMeoF)</vt:lpstr>
      <vt:lpstr>Infiniswap: swap-based memory disaggregation</vt:lpstr>
      <vt:lpstr>Comparing remote fault latency on hypervisor</vt:lpstr>
      <vt:lpstr>RAMCloud backend for FluidMem</vt:lpstr>
      <vt:lpstr>FluidMem configuration</vt:lpstr>
      <vt:lpstr>Infiniswap/NVMeoF configuration</vt:lpstr>
      <vt:lpstr>Remote page fault latency from hypervisor</vt:lpstr>
      <vt:lpstr>Comparing local page fault latencies within VM</vt:lpstr>
      <vt:lpstr>FluidMem (DRAM) configuration</vt:lpstr>
      <vt:lpstr>Swap (DRAM) configuration</vt:lpstr>
      <vt:lpstr>Local page fault latencies within VM</vt:lpstr>
      <vt:lpstr>Application use case: Graph500</vt:lpstr>
      <vt:lpstr>Graph500 performance in DRAM</vt:lpstr>
      <vt:lpstr>Graph500 performance: 120% of DRAM</vt:lpstr>
      <vt:lpstr>Graph500 performance: &gt;120% of DRAM</vt:lpstr>
      <vt:lpstr>Application use case: MongoDB</vt:lpstr>
      <vt:lpstr>MongoDB performance</vt:lpstr>
      <vt:lpstr>Demonstrating full memory disaggregation</vt:lpstr>
      <vt:lpstr>Outline</vt:lpstr>
      <vt:lpstr>Conclusion</vt:lpstr>
      <vt:lpstr>Acknowledgements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waldo</dc:creator>
  <cp:keywords/>
  <dc:description/>
  <cp:lastModifiedBy>Caldwell, Blake</cp:lastModifiedBy>
  <cp:revision>98</cp:revision>
  <dcterms:created xsi:type="dcterms:W3CDTF">2010-10-12T21:13:14Z</dcterms:created>
  <dcterms:modified xsi:type="dcterms:W3CDTF">2020-11-11T13:14:22Z</dcterms:modified>
  <cp:category/>
</cp:coreProperties>
</file>